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8" r:id="rId1"/>
  </p:sldMasterIdLst>
  <p:notesMasterIdLst>
    <p:notesMasterId r:id="rId34"/>
  </p:notesMasterIdLst>
  <p:sldIdLst>
    <p:sldId id="256" r:id="rId2"/>
    <p:sldId id="298" r:id="rId3"/>
    <p:sldId id="295" r:id="rId4"/>
    <p:sldId id="304" r:id="rId5"/>
    <p:sldId id="259" r:id="rId6"/>
    <p:sldId id="286" r:id="rId7"/>
    <p:sldId id="297" r:id="rId8"/>
    <p:sldId id="262" r:id="rId9"/>
    <p:sldId id="263" r:id="rId10"/>
    <p:sldId id="264" r:id="rId11"/>
    <p:sldId id="303" r:id="rId12"/>
    <p:sldId id="265" r:id="rId13"/>
    <p:sldId id="266" r:id="rId14"/>
    <p:sldId id="277" r:id="rId15"/>
    <p:sldId id="278" r:id="rId16"/>
    <p:sldId id="291" r:id="rId17"/>
    <p:sldId id="287" r:id="rId18"/>
    <p:sldId id="321" r:id="rId19"/>
    <p:sldId id="322" r:id="rId20"/>
    <p:sldId id="276" r:id="rId21"/>
    <p:sldId id="280" r:id="rId22"/>
    <p:sldId id="279" r:id="rId23"/>
    <p:sldId id="306" r:id="rId24"/>
    <p:sldId id="307" r:id="rId25"/>
    <p:sldId id="308" r:id="rId26"/>
    <p:sldId id="309" r:id="rId27"/>
    <p:sldId id="310" r:id="rId28"/>
    <p:sldId id="311" r:id="rId29"/>
    <p:sldId id="315" r:id="rId30"/>
    <p:sldId id="323" r:id="rId31"/>
    <p:sldId id="324" r:id="rId32"/>
    <p:sldId id="325" r:id="rId3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8" autoAdjust="0"/>
    <p:restoredTop sz="94660"/>
  </p:normalViewPr>
  <p:slideViewPr>
    <p:cSldViewPr snapToObjects="1">
      <p:cViewPr>
        <p:scale>
          <a:sx n="100" d="100"/>
          <a:sy n="100" d="100"/>
        </p:scale>
        <p:origin x="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7D33-0A3C-F24D-BDA6-4A06D1456FBF}" type="datetimeFigureOut">
              <a:rPr kumimoji="1" lang="ja-JP" altLang="en-US" smtClean="0"/>
              <a:t>12/06/22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CAB08-96CD-604D-8540-699E35978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09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CAB08-96CD-604D-8540-699E3597877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16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557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282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762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664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83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51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363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943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77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762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2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A7603-0512-004F-A25B-7425697DF373}" type="datetimeFigureOut">
              <a:rPr lang="ja-JP" altLang="en-US" smtClean="0"/>
              <a:pPr/>
              <a:t>12/06/22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4236-30EB-8E4B-8AB8-C71287D46C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897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5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6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304800"/>
            <a:ext cx="7935416" cy="2044080"/>
          </a:xfrm>
        </p:spPr>
        <p:txBody>
          <a:bodyPr anchor="t">
            <a:noAutofit/>
          </a:bodyPr>
          <a:lstStyle/>
          <a:p>
            <a:r>
              <a:rPr lang="en-US" altLang="ja-JP" sz="5400" dirty="0" smtClean="0">
                <a:solidFill>
                  <a:srgbClr val="000090"/>
                </a:solidFill>
              </a:rPr>
              <a:t>Structure of the exotic </a:t>
            </a:r>
            <a:br>
              <a:rPr lang="en-US" altLang="ja-JP" sz="5400" dirty="0" smtClean="0">
                <a:solidFill>
                  <a:srgbClr val="000090"/>
                </a:solidFill>
              </a:rPr>
            </a:br>
            <a:r>
              <a:rPr lang="en-US" altLang="ja-JP" sz="5400" dirty="0" smtClean="0">
                <a:solidFill>
                  <a:srgbClr val="000090"/>
                </a:solidFill>
              </a:rPr>
              <a:t>heavy mesons</a:t>
            </a:r>
            <a:endParaRPr lang="ja-JP" altLang="en-US" sz="5400" dirty="0">
              <a:solidFill>
                <a:srgbClr val="00009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516960" cy="277822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Makoto Takizawa 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(Showa Pharmaceutical Univ.)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Collaborators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Sachiko Takeuchi 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(Japan College of Social Work)</a:t>
            </a:r>
          </a:p>
          <a:p>
            <a:pPr algn="l"/>
            <a:r>
              <a:rPr lang="en-US" altLang="ja-JP" dirty="0" err="1" smtClean="0">
                <a:solidFill>
                  <a:schemeClr val="tx1"/>
                </a:solidFill>
              </a:rPr>
              <a:t>Kiyotaka</a:t>
            </a:r>
            <a:r>
              <a:rPr lang="en-US" altLang="ja-JP" dirty="0" smtClean="0">
                <a:solidFill>
                  <a:schemeClr val="tx1"/>
                </a:solidFill>
              </a:rPr>
              <a:t> Shimizu (Sophia University)</a:t>
            </a:r>
          </a:p>
          <a:p>
            <a:pPr algn="l"/>
            <a:endParaRPr lang="en-US" altLang="ja-JP" dirty="0" smtClean="0"/>
          </a:p>
          <a:p>
            <a:pPr algn="l"/>
            <a:endParaRPr lang="en-US" altLang="ja-JP" dirty="0" smtClean="0">
              <a:solidFill>
                <a:schemeClr val="accent3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8016" y="5764614"/>
            <a:ext cx="7504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6600"/>
                </a:solidFill>
              </a:rPr>
              <a:t>Heavy Quark Hadrons at J-PARC, Tokyo Institute of Technology, June 22, 2012 </a:t>
            </a:r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26696" y="240539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arXiv:1206.4877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0090"/>
                </a:solidFill>
              </a:rPr>
              <a:t>Coupling between C C-bar core, </a:t>
            </a:r>
            <a:br>
              <a:rPr lang="en-US" altLang="ja-JP" dirty="0" smtClean="0">
                <a:solidFill>
                  <a:srgbClr val="000090"/>
                </a:solidFill>
              </a:rPr>
            </a:br>
            <a:r>
              <a:rPr lang="en-US" altLang="ja-JP" sz="4400" dirty="0" smtClean="0">
                <a:solidFill>
                  <a:srgbClr val="000090"/>
                </a:solidFill>
              </a:rPr>
              <a:t>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4400" dirty="0" smtClean="0">
                <a:solidFill>
                  <a:srgbClr val="000090"/>
                </a:solidFill>
              </a:rPr>
              <a:t> D*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4400" dirty="0" smtClean="0">
                <a:solidFill>
                  <a:srgbClr val="000090"/>
                </a:solidFill>
              </a:rPr>
              <a:t>-bar and 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+</a:t>
            </a:r>
            <a:r>
              <a:rPr lang="en-US" altLang="ja-JP" sz="4400" dirty="0" smtClean="0">
                <a:solidFill>
                  <a:srgbClr val="000090"/>
                </a:solidFill>
              </a:rPr>
              <a:t> 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*-</a:t>
            </a:r>
            <a:endParaRPr lang="ja-JP" altLang="en-US" dirty="0">
              <a:solidFill>
                <a:srgbClr val="84AA33"/>
              </a:solidFill>
            </a:endParaRPr>
          </a:p>
        </p:txBody>
      </p:sp>
      <p:sp>
        <p:nvSpPr>
          <p:cNvPr id="7" name="コンテンツ プレースホルダ 10"/>
          <p:cNvSpPr>
            <a:spLocks noGrp="1"/>
          </p:cNvSpPr>
          <p:nvPr>
            <p:ph idx="1"/>
          </p:nvPr>
        </p:nvSpPr>
        <p:spPr>
          <a:xfrm>
            <a:off x="1143000" y="1636292"/>
            <a:ext cx="7646988" cy="4961059"/>
          </a:xfrm>
        </p:spPr>
        <p:txBody>
          <a:bodyPr/>
          <a:lstStyle/>
          <a:p>
            <a:r>
              <a:rPr lang="en-US" altLang="ja-JP" dirty="0" smtClean="0"/>
              <a:t>cc-bar core state:		</a:t>
            </a:r>
          </a:p>
          <a:p>
            <a:r>
              <a:rPr lang="en-US" altLang="ja-JP" dirty="0" smtClean="0"/>
              <a:t>D</a:t>
            </a:r>
            <a:r>
              <a:rPr lang="en-US" altLang="ja-JP" baseline="30000" dirty="0" smtClean="0"/>
              <a:t>0</a:t>
            </a:r>
            <a:r>
              <a:rPr lang="en-US" altLang="ja-JP" dirty="0" smtClean="0"/>
              <a:t> D</a:t>
            </a:r>
            <a:r>
              <a:rPr lang="en-US" altLang="ja-JP" baseline="30000" dirty="0" smtClean="0"/>
              <a:t>*0</a:t>
            </a:r>
            <a:r>
              <a:rPr lang="en-US" altLang="ja-JP" dirty="0" smtClean="0"/>
              <a:t>-bar state :</a:t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/>
              <a:t>D</a:t>
            </a:r>
            <a:r>
              <a:rPr lang="en-US" altLang="ja-JP" baseline="30000" dirty="0" smtClean="0"/>
              <a:t>+ </a:t>
            </a:r>
            <a:r>
              <a:rPr lang="en-US" altLang="ja-JP" dirty="0" smtClean="0"/>
              <a:t>D</a:t>
            </a:r>
            <a:r>
              <a:rPr lang="en-US" altLang="ja-JP" baseline="30000" dirty="0" smtClean="0"/>
              <a:t>*-</a:t>
            </a:r>
            <a:r>
              <a:rPr lang="en-US" altLang="ja-JP" dirty="0" smtClean="0"/>
              <a:t> state : </a:t>
            </a:r>
            <a:br>
              <a:rPr lang="en-US" altLang="ja-JP" dirty="0" smtClean="0"/>
            </a:br>
            <a:r>
              <a:rPr lang="en-US" altLang="ja-JP" dirty="0" smtClean="0"/>
              <a:t>in the center of mass frame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q is the conjugate momentum of the relative coordinate</a:t>
            </a:r>
          </a:p>
          <a:p>
            <a:endParaRPr lang="ja-JP" altLang="en-US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4700588" y="1828800"/>
          <a:ext cx="5064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数式" r:id="rId3" imgW="255960" imgH="191880" progId="Equation.3">
                  <p:embed/>
                </p:oleObj>
              </mc:Choice>
              <mc:Fallback>
                <p:oleObj name="数式" r:id="rId3" imgW="255960" imgH="1918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1828800"/>
                        <a:ext cx="506412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4700588" y="2438400"/>
          <a:ext cx="4089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数式" r:id="rId5" imgW="2029680" imgH="292320" progId="Equation.3">
                  <p:embed/>
                </p:oleObj>
              </mc:Choice>
              <mc:Fallback>
                <p:oleObj name="数式" r:id="rId5" imgW="2029680" imgH="29232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2438400"/>
                        <a:ext cx="4089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3976688" y="3403600"/>
          <a:ext cx="4191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数式" r:id="rId7" imgW="2084400" imgH="237600" progId="Equation.3">
                  <p:embed/>
                </p:oleObj>
              </mc:Choice>
              <mc:Fallback>
                <p:oleObj name="数式" r:id="rId7" imgW="2084400" imgH="2376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3403600"/>
                        <a:ext cx="4191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097664"/>
              </p:ext>
            </p:extLst>
          </p:nvPr>
        </p:nvGraphicFramePr>
        <p:xfrm>
          <a:off x="1763688" y="5517232"/>
          <a:ext cx="492854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数式" r:id="rId9" imgW="2121120" imgH="329040" progId="Equation.3">
                  <p:embed/>
                </p:oleObj>
              </mc:Choice>
              <mc:Fallback>
                <p:oleObj name="数式" r:id="rId9" imgW="2121120" imgH="3290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517232"/>
                        <a:ext cx="4928548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000090"/>
                </a:solidFill>
              </a:rPr>
              <a:t>Coupling between C C-bar core, </a:t>
            </a:r>
            <a:br>
              <a:rPr lang="en-US" altLang="ja-JP" dirty="0">
                <a:solidFill>
                  <a:srgbClr val="000090"/>
                </a:solidFill>
              </a:rPr>
            </a:br>
            <a:r>
              <a:rPr lang="en-US" altLang="ja-JP" sz="4400" dirty="0">
                <a:solidFill>
                  <a:srgbClr val="000090"/>
                </a:solidFill>
              </a:rPr>
              <a:t>D</a:t>
            </a:r>
            <a:r>
              <a:rPr lang="en-US" altLang="ja-JP" sz="4400" baseline="30000" dirty="0">
                <a:solidFill>
                  <a:srgbClr val="000090"/>
                </a:solidFill>
              </a:rPr>
              <a:t>0</a:t>
            </a:r>
            <a:r>
              <a:rPr lang="en-US" altLang="ja-JP" sz="4400" dirty="0">
                <a:solidFill>
                  <a:srgbClr val="000090"/>
                </a:solidFill>
              </a:rPr>
              <a:t> D*</a:t>
            </a:r>
            <a:r>
              <a:rPr lang="en-US" altLang="ja-JP" sz="4400" baseline="30000" dirty="0">
                <a:solidFill>
                  <a:srgbClr val="000090"/>
                </a:solidFill>
              </a:rPr>
              <a:t>0</a:t>
            </a:r>
            <a:r>
              <a:rPr lang="en-US" altLang="ja-JP" sz="4400" dirty="0">
                <a:solidFill>
                  <a:srgbClr val="000090"/>
                </a:solidFill>
              </a:rPr>
              <a:t>-bar and D</a:t>
            </a:r>
            <a:r>
              <a:rPr lang="en-US" altLang="ja-JP" sz="4400" baseline="30000" dirty="0">
                <a:solidFill>
                  <a:srgbClr val="000090"/>
                </a:solidFill>
              </a:rPr>
              <a:t>+</a:t>
            </a:r>
            <a:r>
              <a:rPr lang="en-US" altLang="ja-JP" sz="4400" dirty="0">
                <a:solidFill>
                  <a:srgbClr val="000090"/>
                </a:solidFill>
              </a:rPr>
              <a:t> D</a:t>
            </a:r>
            <a:r>
              <a:rPr lang="en-US" altLang="ja-JP" sz="4400" baseline="30000" dirty="0">
                <a:solidFill>
                  <a:srgbClr val="000090"/>
                </a:solidFill>
              </a:rPr>
              <a:t>*-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Charge conjugation + state is assumed</a:t>
            </a:r>
          </a:p>
          <a:p>
            <a:r>
              <a:rPr lang="en-US" altLang="ja-JP" dirty="0" smtClean="0"/>
              <a:t>Interaction</a:t>
            </a:r>
            <a:r>
              <a:rPr lang="en-US" altLang="ja-JP" dirty="0"/>
              <a:t>: </a:t>
            </a:r>
            <a:r>
              <a:rPr lang="en-US" altLang="ja-JP" dirty="0" err="1"/>
              <a:t>Isospin</a:t>
            </a:r>
            <a:r>
              <a:rPr lang="en-US" altLang="ja-JP" dirty="0"/>
              <a:t> symmetric  </a:t>
            </a:r>
          </a:p>
          <a:p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74516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数式" r:id="rId3" imgW="100440" imgH="155160" progId="Equation.3">
                  <p:embed/>
                </p:oleObj>
              </mc:Choice>
              <mc:Fallback>
                <p:oleObj name="数式" r:id="rId3" imgW="100440" imgH="15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833414"/>
              </p:ext>
            </p:extLst>
          </p:nvPr>
        </p:nvGraphicFramePr>
        <p:xfrm>
          <a:off x="1185863" y="2708275"/>
          <a:ext cx="74961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数式" r:id="rId5" imgW="3213100" imgH="444500" progId="Equation.3">
                  <p:embed/>
                </p:oleObj>
              </mc:Choice>
              <mc:Fallback>
                <p:oleObj name="数式" r:id="rId5" imgW="3213100" imgH="444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708275"/>
                        <a:ext cx="749617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60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1143000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Coupling between C C-bar core, </a:t>
            </a:r>
            <a:br>
              <a:rPr lang="en-US" altLang="ja-JP" sz="3600" dirty="0" smtClean="0">
                <a:solidFill>
                  <a:srgbClr val="000090"/>
                </a:solidFill>
              </a:rPr>
            </a:br>
            <a:r>
              <a:rPr lang="en-US" altLang="ja-JP" sz="3600" dirty="0" smtClean="0">
                <a:solidFill>
                  <a:srgbClr val="000090"/>
                </a:solidFill>
              </a:rPr>
              <a:t>D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3600" dirty="0" smtClean="0">
                <a:solidFill>
                  <a:srgbClr val="000090"/>
                </a:solidFill>
              </a:rPr>
              <a:t> D*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3600" dirty="0" smtClean="0">
                <a:solidFill>
                  <a:srgbClr val="000090"/>
                </a:solidFill>
              </a:rPr>
              <a:t>-bar and D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+</a:t>
            </a:r>
            <a:r>
              <a:rPr lang="en-US" altLang="ja-JP" sz="3600" dirty="0" smtClean="0">
                <a:solidFill>
                  <a:srgbClr val="000090"/>
                </a:solidFill>
              </a:rPr>
              <a:t> D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*-</a:t>
            </a:r>
            <a:endParaRPr lang="ja-JP" altLang="en-US" sz="3600" dirty="0">
              <a:solidFill>
                <a:srgbClr val="84AA33"/>
              </a:solidFill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X(3872) is a mixed state: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err="1" smtClean="0"/>
              <a:t>Isospin</a:t>
            </a:r>
            <a:r>
              <a:rPr lang="en-US" altLang="ja-JP" dirty="0" smtClean="0"/>
              <a:t> base: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Isospin</a:t>
            </a:r>
            <a:r>
              <a:rPr lang="en-US" altLang="ja-JP" dirty="0" smtClean="0"/>
              <a:t> symmetric case:  c</a:t>
            </a:r>
            <a:r>
              <a:rPr lang="en-US" altLang="ja-JP" baseline="-25000" dirty="0" smtClean="0"/>
              <a:t>2 </a:t>
            </a:r>
            <a:r>
              <a:rPr lang="en-US" altLang="ja-JP" dirty="0" smtClean="0"/>
              <a:t>= c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FF0000"/>
                </a:solidFill>
              </a:rPr>
              <a:t> No </a:t>
            </a:r>
            <a:r>
              <a:rPr lang="en-US" altLang="ja-JP" dirty="0" err="1" smtClean="0">
                <a:solidFill>
                  <a:srgbClr val="FF0000"/>
                </a:solidFill>
              </a:rPr>
              <a:t>isovector</a:t>
            </a:r>
            <a:r>
              <a:rPr lang="en-US" altLang="ja-JP" dirty="0" smtClean="0">
                <a:solidFill>
                  <a:srgbClr val="FF0000"/>
                </a:solidFill>
              </a:rPr>
              <a:t> component</a:t>
            </a:r>
          </a:p>
          <a:p>
            <a:endParaRPr lang="ja-JP" altLang="en-US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981200" y="2209800"/>
          <a:ext cx="5562600" cy="74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数式" r:id="rId3" imgW="2276280" imgH="292320" progId="Equation.3">
                  <p:embed/>
                </p:oleObj>
              </mc:Choice>
              <mc:Fallback>
                <p:oleObj name="数式" r:id="rId3" imgW="2276280" imgH="292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09800"/>
                        <a:ext cx="5562600" cy="741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199388" y="3565525"/>
          <a:ext cx="7734300" cy="76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数式" r:id="rId5" imgW="3858120" imgH="365400" progId="Equation.3">
                  <p:embed/>
                </p:oleObj>
              </mc:Choice>
              <mc:Fallback>
                <p:oleObj name="数式" r:id="rId5" imgW="3858120" imgH="365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388" y="3565525"/>
                        <a:ext cx="7734300" cy="7607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946392" cy="792162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Coupling between C C-bar core, </a:t>
            </a:r>
            <a:br>
              <a:rPr lang="en-US" altLang="ja-JP" sz="3600" dirty="0" smtClean="0">
                <a:solidFill>
                  <a:srgbClr val="000090"/>
                </a:solidFill>
              </a:rPr>
            </a:br>
            <a:r>
              <a:rPr lang="en-US" altLang="ja-JP" sz="3600" dirty="0" smtClean="0">
                <a:solidFill>
                  <a:srgbClr val="000090"/>
                </a:solidFill>
              </a:rPr>
              <a:t>D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3600" dirty="0" smtClean="0">
                <a:solidFill>
                  <a:srgbClr val="000090"/>
                </a:solidFill>
              </a:rPr>
              <a:t> D*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3600" dirty="0" smtClean="0">
                <a:solidFill>
                  <a:srgbClr val="000090"/>
                </a:solidFill>
              </a:rPr>
              <a:t>-bar and D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+</a:t>
            </a:r>
            <a:r>
              <a:rPr lang="en-US" altLang="ja-JP" sz="3600" dirty="0" smtClean="0">
                <a:solidFill>
                  <a:srgbClr val="000090"/>
                </a:solidFill>
              </a:rPr>
              <a:t> D</a:t>
            </a:r>
            <a:r>
              <a:rPr lang="en-US" altLang="ja-JP" sz="3600" baseline="30000" dirty="0" smtClean="0">
                <a:solidFill>
                  <a:srgbClr val="000090"/>
                </a:solidFill>
              </a:rPr>
              <a:t>*-</a:t>
            </a:r>
            <a:endParaRPr lang="ja-JP" altLang="en-US" sz="3600" dirty="0">
              <a:solidFill>
                <a:srgbClr val="84AA33"/>
              </a:solidFill>
            </a:endParaRPr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Schroedinger</a:t>
            </a:r>
            <a:r>
              <a:rPr lang="en-US" altLang="ja-JP" dirty="0" smtClean="0"/>
              <a:t> Equation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457200" y="2209800"/>
          <a:ext cx="829818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数式" r:id="rId3" imgW="4598640" imgH="1261440" progId="Equation.3">
                  <p:embed/>
                </p:oleObj>
              </mc:Choice>
              <mc:Fallback>
                <p:oleObj name="数式" r:id="rId3" imgW="4598640" imgH="12614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829818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435607" y="4876800"/>
          <a:ext cx="504305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数式" r:id="rId5" imgW="2304000" imgH="411120" progId="Equation.3">
                  <p:embed/>
                </p:oleObj>
              </mc:Choice>
              <mc:Fallback>
                <p:oleObj name="数式" r:id="rId5" imgW="2304000" imgH="4111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607" y="4876800"/>
                        <a:ext cx="504305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39762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Numerical results: Mass 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Mass of the cc-bar core: 3.95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from S. Godfrey, N. </a:t>
            </a:r>
            <a:r>
              <a:rPr lang="en-US" altLang="ja-JP" sz="2800" dirty="0" err="1" smtClean="0"/>
              <a:t>Isgur</a:t>
            </a:r>
            <a:r>
              <a:rPr lang="en-US" altLang="ja-JP" sz="2800" dirty="0" smtClean="0"/>
              <a:t>, Phys. Rev. D 32 (1985) 189.</a:t>
            </a:r>
          </a:p>
          <a:p>
            <a:r>
              <a:rPr lang="en-US" altLang="ja-JP" sz="2800" dirty="0" smtClean="0"/>
              <a:t>Cutoff: 0.3GeV and 0.5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Lambda = 0.5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, </a:t>
            </a:r>
            <a:br>
              <a:rPr lang="en-US" altLang="ja-JP" sz="2800" dirty="0" smtClean="0"/>
            </a:br>
            <a:r>
              <a:rPr lang="en-US" altLang="ja-JP" sz="2800" dirty="0" smtClean="0"/>
              <a:t>Calculated bound state energy is 3.87157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with coupling strength g = 0.05115 </a:t>
            </a:r>
            <a:r>
              <a:rPr lang="en-US" altLang="ja-JP" sz="2800" baseline="30000" dirty="0" smtClean="0"/>
              <a:t/>
            </a:r>
            <a:br>
              <a:rPr lang="en-US" altLang="ja-JP" sz="2800" baseline="30000" dirty="0" smtClean="0"/>
            </a:br>
            <a:r>
              <a:rPr lang="en-US" altLang="ja-JP" sz="2800" dirty="0" smtClean="0"/>
              <a:t>Lambda = 0.3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, </a:t>
            </a:r>
            <a:br>
              <a:rPr lang="en-US" altLang="ja-JP" sz="2800" dirty="0" smtClean="0"/>
            </a:br>
            <a:r>
              <a:rPr lang="en-US" altLang="ja-JP" sz="2800" dirty="0" smtClean="0"/>
              <a:t>Calculated bound state energy is 3.87157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with coupling strength g = 0.05440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71596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Numerical results: </a:t>
            </a:r>
            <a:r>
              <a:rPr lang="en-US" altLang="ja-JP" sz="3600" dirty="0" err="1" smtClean="0">
                <a:solidFill>
                  <a:srgbClr val="000090"/>
                </a:solidFill>
              </a:rPr>
              <a:t>Wavefunction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Lambda = 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B.E. = 0.16 MeV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/>
              <a:t>Lambda = 0.3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Large </a:t>
            </a:r>
            <a:r>
              <a:rPr lang="en-US" altLang="ja-JP" dirty="0" err="1" smtClean="0">
                <a:solidFill>
                  <a:srgbClr val="FF0000"/>
                </a:solidFill>
              </a:rPr>
              <a:t>isospin</a:t>
            </a:r>
            <a:r>
              <a:rPr lang="en-US" altLang="ja-JP" dirty="0" smtClean="0">
                <a:solidFill>
                  <a:srgbClr val="FF0000"/>
                </a:solidFill>
              </a:rPr>
              <a:t> symmetry breaking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Cutoff dependence is small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21229"/>
              </p:ext>
            </p:extLst>
          </p:nvPr>
        </p:nvGraphicFramePr>
        <p:xfrm>
          <a:off x="1395413" y="1633538"/>
          <a:ext cx="67087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数式" r:id="rId3" imgW="3340100" imgH="635000" progId="Equation.3">
                  <p:embed/>
                </p:oleObj>
              </mc:Choice>
              <mc:Fallback>
                <p:oleObj name="数式" r:id="rId3" imgW="3340100" imgH="635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1633538"/>
                        <a:ext cx="6708775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640797"/>
              </p:ext>
            </p:extLst>
          </p:nvPr>
        </p:nvGraphicFramePr>
        <p:xfrm>
          <a:off x="1344613" y="3716338"/>
          <a:ext cx="66833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数式" r:id="rId5" imgW="3327400" imgH="635000" progId="Equation.3">
                  <p:embed/>
                </p:oleObj>
              </mc:Choice>
              <mc:Fallback>
                <p:oleObj name="数式" r:id="rId5" imgW="33274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3716338"/>
                        <a:ext cx="6683375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715962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Why so large </a:t>
            </a:r>
            <a:r>
              <a:rPr lang="en-US" altLang="ja-JP" sz="3600" dirty="0" err="1" smtClean="0">
                <a:solidFill>
                  <a:srgbClr val="000090"/>
                </a:solidFill>
              </a:rPr>
              <a:t>isospin</a:t>
            </a:r>
            <a:r>
              <a:rPr lang="en-US" altLang="ja-JP" sz="3600" dirty="0" smtClean="0">
                <a:solidFill>
                  <a:srgbClr val="000090"/>
                </a:solidFill>
              </a:rPr>
              <a:t> symmetry breaking?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48640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4F271C"/>
                </a:solidFill>
              </a:rPr>
              <a:t>m</a:t>
            </a:r>
            <a:r>
              <a:rPr lang="en-US" altLang="ja-JP" baseline="-25000" dirty="0" smtClean="0">
                <a:solidFill>
                  <a:srgbClr val="4F271C"/>
                </a:solidFill>
              </a:rPr>
              <a:t>D0</a:t>
            </a:r>
            <a:r>
              <a:rPr lang="en-US" altLang="ja-JP" dirty="0" smtClean="0">
                <a:solidFill>
                  <a:srgbClr val="4F271C"/>
                </a:solidFill>
              </a:rPr>
              <a:t> + </a:t>
            </a:r>
            <a:r>
              <a:rPr lang="en-US" altLang="ja-JP" dirty="0" err="1" smtClean="0">
                <a:solidFill>
                  <a:srgbClr val="4F271C"/>
                </a:solidFill>
              </a:rPr>
              <a:t>m</a:t>
            </a:r>
            <a:r>
              <a:rPr lang="en-US" altLang="ja-JP" baseline="-25000" dirty="0" err="1" smtClean="0">
                <a:solidFill>
                  <a:srgbClr val="4F271C"/>
                </a:solidFill>
              </a:rPr>
              <a:t>D</a:t>
            </a:r>
            <a:r>
              <a:rPr lang="en-US" altLang="ja-JP" baseline="-25000" dirty="0" smtClean="0">
                <a:solidFill>
                  <a:srgbClr val="4F271C"/>
                </a:solidFill>
              </a:rPr>
              <a:t>*0 </a:t>
            </a:r>
            <a:r>
              <a:rPr lang="en-US" altLang="ja-JP" dirty="0" smtClean="0">
                <a:solidFill>
                  <a:srgbClr val="4F271C"/>
                </a:solidFill>
              </a:rPr>
              <a:t>= 3871.73 MeV</a:t>
            </a:r>
            <a:br>
              <a:rPr lang="en-US" altLang="ja-JP" dirty="0" smtClean="0">
                <a:solidFill>
                  <a:srgbClr val="4F271C"/>
                </a:solidFill>
              </a:rPr>
            </a:br>
            <a:endParaRPr lang="en-US" altLang="ja-JP" dirty="0" smtClean="0">
              <a:solidFill>
                <a:srgbClr val="4F271C"/>
              </a:solidFill>
            </a:endParaRPr>
          </a:p>
          <a:p>
            <a:r>
              <a:rPr lang="en-US" altLang="ja-JP" dirty="0" err="1" smtClean="0">
                <a:solidFill>
                  <a:srgbClr val="4F271C"/>
                </a:solidFill>
              </a:rPr>
              <a:t>m</a:t>
            </a:r>
            <a:r>
              <a:rPr lang="en-US" altLang="ja-JP" baseline="-25000" dirty="0" err="1" smtClean="0">
                <a:solidFill>
                  <a:srgbClr val="4F271C"/>
                </a:solidFill>
              </a:rPr>
              <a:t>D</a:t>
            </a:r>
            <a:r>
              <a:rPr lang="en-US" altLang="ja-JP" baseline="-25000" dirty="0" smtClean="0">
                <a:solidFill>
                  <a:srgbClr val="4F271C"/>
                </a:solidFill>
              </a:rPr>
              <a:t>+</a:t>
            </a:r>
            <a:r>
              <a:rPr lang="en-US" altLang="ja-JP" dirty="0" smtClean="0">
                <a:solidFill>
                  <a:srgbClr val="4F271C"/>
                </a:solidFill>
              </a:rPr>
              <a:t> + </a:t>
            </a:r>
            <a:r>
              <a:rPr lang="en-US" altLang="ja-JP" dirty="0" err="1" smtClean="0">
                <a:solidFill>
                  <a:srgbClr val="4F271C"/>
                </a:solidFill>
              </a:rPr>
              <a:t>m</a:t>
            </a:r>
            <a:r>
              <a:rPr lang="en-US" altLang="ja-JP" baseline="-25000" dirty="0" err="1" smtClean="0">
                <a:solidFill>
                  <a:srgbClr val="4F271C"/>
                </a:solidFill>
              </a:rPr>
              <a:t>D</a:t>
            </a:r>
            <a:r>
              <a:rPr lang="en-US" altLang="ja-JP" baseline="-25000" dirty="0" smtClean="0">
                <a:solidFill>
                  <a:srgbClr val="4F271C"/>
                </a:solidFill>
              </a:rPr>
              <a:t>*- </a:t>
            </a:r>
            <a:r>
              <a:rPr lang="en-US" altLang="ja-JP" dirty="0" smtClean="0">
                <a:solidFill>
                  <a:srgbClr val="4F271C"/>
                </a:solidFill>
              </a:rPr>
              <a:t>= 3879.79 ± 0.37 MeV</a:t>
            </a:r>
          </a:p>
          <a:p>
            <a:endParaRPr lang="en-US" altLang="ja-JP" dirty="0" smtClean="0">
              <a:solidFill>
                <a:srgbClr val="4F271C"/>
              </a:solidFill>
            </a:endParaRPr>
          </a:p>
          <a:p>
            <a:r>
              <a:rPr lang="en-US" altLang="ja-JP" dirty="0" err="1" smtClean="0">
                <a:solidFill>
                  <a:srgbClr val="4F271C"/>
                </a:solidFill>
              </a:rPr>
              <a:t>m</a:t>
            </a:r>
            <a:r>
              <a:rPr lang="en-US" altLang="ja-JP" baseline="-25000" dirty="0" err="1" smtClean="0">
                <a:solidFill>
                  <a:srgbClr val="4F271C"/>
                </a:solidFill>
              </a:rPr>
              <a:t>X</a:t>
            </a:r>
            <a:r>
              <a:rPr lang="en-US" altLang="ja-JP" dirty="0" smtClean="0">
                <a:solidFill>
                  <a:srgbClr val="4F271C"/>
                </a:solidFill>
              </a:rPr>
              <a:t> = 3871.57 MeV</a:t>
            </a:r>
            <a:br>
              <a:rPr lang="en-US" altLang="ja-JP" dirty="0" smtClean="0">
                <a:solidFill>
                  <a:srgbClr val="4F271C"/>
                </a:solidFill>
              </a:rPr>
            </a:br>
            <a:endParaRPr lang="en-US" altLang="ja-JP" dirty="0" smtClean="0">
              <a:solidFill>
                <a:srgbClr val="4F271C"/>
              </a:solidFill>
            </a:endParaRPr>
          </a:p>
          <a:p>
            <a:r>
              <a:rPr lang="en-US" altLang="ja-JP" dirty="0" smtClean="0">
                <a:solidFill>
                  <a:srgbClr val="4F271C"/>
                </a:solidFill>
              </a:rPr>
              <a:t>Binding Energy</a:t>
            </a:r>
            <a:br>
              <a:rPr lang="en-US" altLang="ja-JP" dirty="0" smtClean="0">
                <a:solidFill>
                  <a:srgbClr val="4F271C"/>
                </a:solidFill>
              </a:rPr>
            </a:br>
            <a:r>
              <a:rPr lang="en-US" altLang="ja-JP" dirty="0" smtClean="0">
                <a:solidFill>
                  <a:srgbClr val="4F271C"/>
                </a:solidFill>
              </a:rPr>
              <a:t>Neutral D case:   0.16 MeV</a:t>
            </a:r>
            <a:br>
              <a:rPr lang="en-US" altLang="ja-JP" dirty="0" smtClean="0">
                <a:solidFill>
                  <a:srgbClr val="4F271C"/>
                </a:solidFill>
              </a:rPr>
            </a:br>
            <a:r>
              <a:rPr lang="en-US" altLang="ja-JP" dirty="0" smtClean="0">
                <a:solidFill>
                  <a:srgbClr val="4F271C"/>
                </a:solidFill>
              </a:rPr>
              <a:t>Charged D case:  8.22 MeV</a:t>
            </a:r>
            <a:br>
              <a:rPr lang="en-US" altLang="ja-JP" dirty="0" smtClean="0">
                <a:solidFill>
                  <a:srgbClr val="4F271C"/>
                </a:solidFill>
              </a:rPr>
            </a:br>
            <a:endParaRPr lang="en-US" altLang="ja-JP" dirty="0" smtClean="0"/>
          </a:p>
        </p:txBody>
      </p:sp>
      <p:sp>
        <p:nvSpPr>
          <p:cNvPr id="6" name="左カーブ矢印 5"/>
          <p:cNvSpPr/>
          <p:nvPr/>
        </p:nvSpPr>
        <p:spPr>
          <a:xfrm>
            <a:off x="6482202" y="4876800"/>
            <a:ext cx="731520" cy="7620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13722" y="4876800"/>
            <a:ext cx="1719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Large difference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71596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Numerical results: </a:t>
            </a:r>
            <a:r>
              <a:rPr lang="en-US" altLang="ja-JP" sz="3600" dirty="0" err="1" smtClean="0">
                <a:solidFill>
                  <a:srgbClr val="000090"/>
                </a:solidFill>
              </a:rPr>
              <a:t>Wavefunction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486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Lambda = 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B.E. = 0.16 MeV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pic>
        <p:nvPicPr>
          <p:cNvPr id="4" name="図 3" descr="TT_fig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21733"/>
            <a:ext cx="6448760" cy="4861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>
                <a:solidFill>
                  <a:srgbClr val="000090"/>
                </a:solidFill>
              </a:rPr>
              <a:t>Case of m</a:t>
            </a:r>
            <a:r>
              <a:rPr kumimoji="1" lang="en-US" altLang="ja-JP" baseline="-25000" dirty="0" smtClean="0">
                <a:solidFill>
                  <a:srgbClr val="000090"/>
                </a:solidFill>
              </a:rPr>
              <a:t>x</a:t>
            </a:r>
            <a:r>
              <a:rPr kumimoji="1" lang="en-US" altLang="ja-JP" dirty="0" smtClean="0">
                <a:solidFill>
                  <a:srgbClr val="000090"/>
                </a:solidFill>
              </a:rPr>
              <a:t> = 3868.7 MeV from Neutral B decay data</a:t>
            </a:r>
            <a:endParaRPr kumimoji="1" lang="ja-JP" altLang="en-US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Lambda = 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 B.E. = 3.03 MeV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44589"/>
              </p:ext>
            </p:extLst>
          </p:nvPr>
        </p:nvGraphicFramePr>
        <p:xfrm>
          <a:off x="1271588" y="2286000"/>
          <a:ext cx="66833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数式" r:id="rId3" imgW="3327400" imgH="635000" progId="Equation.3">
                  <p:embed/>
                </p:oleObj>
              </mc:Choice>
              <mc:Fallback>
                <p:oleObj name="数式" r:id="rId3" imgW="33274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2286000"/>
                        <a:ext cx="6683375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56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Lambda = 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B.E. = 3.03 MeV</a:t>
            </a:r>
            <a:endParaRPr kumimoji="1" lang="ja-JP" altLang="en-US" dirty="0"/>
          </a:p>
        </p:txBody>
      </p:sp>
      <p:pic>
        <p:nvPicPr>
          <p:cNvPr id="4" name="コンテンツ プレースホルダー 3" descr="TT_fig2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2" r="-3472"/>
          <a:stretch>
            <a:fillRect/>
          </a:stretch>
        </p:blipFill>
        <p:spPr>
          <a:xfrm>
            <a:off x="457200" y="1125538"/>
            <a:ext cx="8229600" cy="5000625"/>
          </a:xfrm>
        </p:spPr>
      </p:pic>
    </p:spTree>
    <p:extLst>
      <p:ext uri="{BB962C8B-B14F-4D97-AF65-F5344CB8AC3E}">
        <p14:creationId xmlns:p14="http://schemas.microsoft.com/office/powerpoint/2010/main" val="185022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90"/>
                </a:solidFill>
              </a:rPr>
              <a:t>Contents</a:t>
            </a:r>
            <a:endParaRPr lang="ja-JP" altLang="en-US" dirty="0">
              <a:solidFill>
                <a:srgbClr val="000090"/>
              </a:solidFill>
            </a:endParaRPr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X(3872): experimental status -&gt; Prof. Olsen’s talk</a:t>
            </a:r>
          </a:p>
          <a:p>
            <a:r>
              <a:rPr lang="en-US" altLang="ja-JP" dirty="0" smtClean="0">
                <a:solidFill>
                  <a:schemeClr val="tx2"/>
                </a:solidFill>
              </a:rPr>
              <a:t>X(3872): How exotic X(3872) is? </a:t>
            </a:r>
            <a:endParaRPr lang="en-US" altLang="ja-JP" dirty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Structure of the X(3872): 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err="1" smtClean="0">
                <a:solidFill>
                  <a:schemeClr val="tx2"/>
                </a:solidFill>
              </a:rPr>
              <a:t>Charmonium</a:t>
            </a:r>
            <a:r>
              <a:rPr lang="en-US" altLang="ja-JP" dirty="0" smtClean="0">
                <a:solidFill>
                  <a:schemeClr val="tx2"/>
                </a:solidFill>
              </a:rPr>
              <a:t>- </a:t>
            </a:r>
            <a:r>
              <a:rPr lang="en-US" altLang="ja-JP" dirty="0" err="1" smtClean="0">
                <a:solidFill>
                  <a:schemeClr val="tx2"/>
                </a:solidFill>
              </a:rPr>
              <a:t>hadronic</a:t>
            </a:r>
            <a:r>
              <a:rPr lang="en-US" altLang="ja-JP" dirty="0" smtClean="0">
                <a:solidFill>
                  <a:schemeClr val="tx2"/>
                </a:solidFill>
              </a:rPr>
              <a:t> molecule hybrid</a:t>
            </a:r>
          </a:p>
          <a:p>
            <a:r>
              <a:rPr lang="en-US" altLang="ja-JP" dirty="0" smtClean="0">
                <a:solidFill>
                  <a:schemeClr val="tx2"/>
                </a:solidFill>
              </a:rPr>
              <a:t>Z</a:t>
            </a:r>
            <a:r>
              <a:rPr lang="en-US" altLang="ja-JP" baseline="-25000" dirty="0" smtClean="0">
                <a:solidFill>
                  <a:schemeClr val="tx2"/>
                </a:solidFill>
              </a:rPr>
              <a:t>b1</a:t>
            </a:r>
            <a:r>
              <a:rPr lang="en-US" altLang="ja-JP" dirty="0" smtClean="0">
                <a:solidFill>
                  <a:schemeClr val="tx2"/>
                </a:solidFill>
              </a:rPr>
              <a:t> and Z</a:t>
            </a:r>
            <a:r>
              <a:rPr lang="en-US" altLang="ja-JP" baseline="-25000" dirty="0" smtClean="0">
                <a:solidFill>
                  <a:schemeClr val="tx2"/>
                </a:solidFill>
              </a:rPr>
              <a:t>b2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Consistency between X(3872) and </a:t>
            </a:r>
            <a:r>
              <a:rPr lang="en-US" altLang="ja-JP" dirty="0" err="1" smtClean="0">
                <a:solidFill>
                  <a:schemeClr val="tx2"/>
                </a:solidFill>
              </a:rPr>
              <a:t>Z</a:t>
            </a:r>
            <a:r>
              <a:rPr lang="en-US" altLang="ja-JP" baseline="-25000" dirty="0" err="1" smtClean="0">
                <a:solidFill>
                  <a:schemeClr val="tx2"/>
                </a:solidFill>
              </a:rPr>
              <a:t>b</a:t>
            </a:r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974592" cy="639762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Energy spectrum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105400"/>
          </a:xfrm>
        </p:spPr>
        <p:txBody>
          <a:bodyPr/>
          <a:lstStyle/>
          <a:p>
            <a:r>
              <a:rPr lang="en-US" altLang="ja-JP" dirty="0" smtClean="0"/>
              <a:t>We consider </a:t>
            </a:r>
            <a:r>
              <a:rPr lang="en-US" altLang="ja-JP" dirty="0" err="1" smtClean="0"/>
              <a:t>c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</a:t>
            </a:r>
            <a:r>
              <a:rPr lang="en-US" altLang="ja-JP" dirty="0" smtClean="0"/>
              <a:t>-bar core state is produced in the production process</a:t>
            </a:r>
          </a:p>
          <a:p>
            <a:r>
              <a:rPr lang="en-US" altLang="ja-JP" dirty="0" smtClean="0"/>
              <a:t>Transition strength S(E):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143000" y="2819400"/>
          <a:ext cx="70729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数式" r:id="rId3" imgW="3693600" imgH="1901520" progId="Equation.3">
                  <p:embed/>
                </p:oleObj>
              </mc:Choice>
              <mc:Fallback>
                <p:oleObj name="数式" r:id="rId3" imgW="3693600" imgH="1901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19400"/>
                        <a:ext cx="7072975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矢印コネクタ 5"/>
          <p:cNvCxnSpPr/>
          <p:nvPr/>
        </p:nvCxnSpPr>
        <p:spPr>
          <a:xfrm>
            <a:off x="6019800" y="3048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705600" y="3049588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7391400" y="2667000"/>
            <a:ext cx="609600" cy="3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8001000" y="2286000"/>
            <a:ext cx="507582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705178" y="2866510"/>
            <a:ext cx="31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08582" y="1916668"/>
            <a:ext cx="336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 rot="16200000" flipH="1">
            <a:off x="7316788" y="3125788"/>
            <a:ext cx="377824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6200000" flipH="1">
            <a:off x="7543800" y="3505200"/>
            <a:ext cx="381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761572" y="3105834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E=Energy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transfer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48600" y="3890665"/>
            <a:ext cx="95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X(3872)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70192" cy="71596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Numerical results: Energy spectrum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331296"/>
          </a:xfrm>
        </p:spPr>
        <p:txBody>
          <a:bodyPr/>
          <a:lstStyle/>
          <a:p>
            <a:r>
              <a:rPr lang="en-US" altLang="ja-JP" dirty="0" smtClean="0"/>
              <a:t>Lambda = 0.3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B.E. = 0.16 MeV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436813" y="1556792"/>
            <a:ext cx="1588" cy="4159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1676400" y="5716590"/>
            <a:ext cx="760412" cy="5318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1313" y="6248400"/>
            <a:ext cx="2778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X(3872) bound state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8064" y="3201432"/>
            <a:ext cx="181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CC-ba</a:t>
            </a:r>
            <a:r>
              <a:rPr lang="en-US" altLang="ja-JP" sz="2400" dirty="0" smtClean="0"/>
              <a:t>r state</a:t>
            </a:r>
            <a:endParaRPr kumimoji="1" lang="ja-JP" altLang="en-US" sz="2400" dirty="0"/>
          </a:p>
        </p:txBody>
      </p:sp>
      <p:pic>
        <p:nvPicPr>
          <p:cNvPr id="5" name="図 4" descr="TT_fig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44" y="1323752"/>
            <a:ext cx="6557094" cy="5263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022592" cy="86836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Numerical results: Energy spectrum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034880"/>
          </a:xfrm>
        </p:spPr>
        <p:txBody>
          <a:bodyPr/>
          <a:lstStyle/>
          <a:p>
            <a:r>
              <a:rPr lang="en-US" altLang="ja-JP" dirty="0" smtClean="0"/>
              <a:t>Lambda = 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B.E. = 0.16 MeV</a:t>
            </a:r>
          </a:p>
          <a:p>
            <a:pPr>
              <a:buNone/>
            </a:pPr>
            <a:endParaRPr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513806" y="1772816"/>
            <a:ext cx="0" cy="39429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1905000" y="5715794"/>
            <a:ext cx="608806" cy="347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14400" y="6063734"/>
            <a:ext cx="2778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X(3872) bound state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03659" y="4407932"/>
            <a:ext cx="3198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CC-bar state disappears</a:t>
            </a:r>
            <a:endParaRPr kumimoji="1" lang="ja-JP" altLang="en-US" sz="2400" dirty="0"/>
          </a:p>
        </p:txBody>
      </p:sp>
      <p:pic>
        <p:nvPicPr>
          <p:cNvPr id="8" name="図 7" descr="TT_fig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6223000" cy="5233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40015" y="274638"/>
            <a:ext cx="7693673" cy="944562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000090"/>
                </a:solidFill>
              </a:rPr>
              <a:t>Interaction between D and D</a:t>
            </a:r>
            <a:r>
              <a:rPr lang="en-US" altLang="ja-JP" baseline="30000" dirty="0" smtClean="0">
                <a:solidFill>
                  <a:srgbClr val="000090"/>
                </a:solidFill>
              </a:rPr>
              <a:t>*</a:t>
            </a:r>
            <a:endParaRPr lang="ja-JP" altLang="en-US" dirty="0">
              <a:solidFill>
                <a:srgbClr val="000090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621015" y="3314700"/>
            <a:ext cx="685800" cy="1588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40015" y="3514635"/>
            <a:ext cx="1066800" cy="82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c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c</a:t>
            </a:r>
            <a:r>
              <a:rPr lang="en-US" altLang="ja-JP" sz="2400" dirty="0" smtClean="0"/>
              <a:t>-bar core</a:t>
            </a:r>
            <a:endParaRPr kumimoji="1" lang="ja-JP" altLang="en-US" sz="2400" dirty="0"/>
          </a:p>
        </p:txBody>
      </p:sp>
      <p:sp>
        <p:nvSpPr>
          <p:cNvPr id="17" name="円/楕円 16"/>
          <p:cNvSpPr/>
          <p:nvPr/>
        </p:nvSpPr>
        <p:spPr>
          <a:xfrm>
            <a:off x="2306815" y="2892424"/>
            <a:ext cx="1371600" cy="8382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3678415" y="3313112"/>
            <a:ext cx="685800" cy="1588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4364215" y="2892424"/>
            <a:ext cx="1371600" cy="838200"/>
          </a:xfrm>
          <a:prstGeom prst="ellipse">
            <a:avLst/>
          </a:prstGeom>
          <a:noFill/>
          <a:ln w="28575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5735815" y="3309936"/>
            <a:ext cx="685800" cy="1588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365730" y="3882379"/>
            <a:ext cx="1312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D*</a:t>
            </a:r>
            <a:r>
              <a:rPr kumimoji="1" lang="en-US" altLang="ja-JP" sz="2400" baseline="30000" dirty="0" smtClean="0"/>
              <a:t>0</a:t>
            </a:r>
            <a:r>
              <a:rPr lang="en-US" altLang="ja-JP" sz="2400" dirty="0" smtClean="0"/>
              <a:t>-bar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64015" y="2430758"/>
            <a:ext cx="478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</a:t>
            </a:r>
            <a:r>
              <a:rPr kumimoji="1" lang="en-US" altLang="ja-JP" sz="2400" baseline="30000" dirty="0" smtClean="0"/>
              <a:t>0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76800" y="2430758"/>
            <a:ext cx="535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76800" y="3882379"/>
            <a:ext cx="61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D*</a:t>
            </a:r>
            <a:r>
              <a:rPr lang="en-US" altLang="ja-JP" sz="2400" baseline="30000" dirty="0" smtClean="0"/>
              <a:t>-</a:t>
            </a:r>
            <a:endParaRPr kumimoji="1" lang="ja-JP" altLang="en-US" sz="2400" dirty="0"/>
          </a:p>
        </p:txBody>
      </p:sp>
      <p:sp>
        <p:nvSpPr>
          <p:cNvPr id="26" name="円/楕円 25"/>
          <p:cNvSpPr/>
          <p:nvPr/>
        </p:nvSpPr>
        <p:spPr>
          <a:xfrm>
            <a:off x="6421615" y="2890836"/>
            <a:ext cx="1371600" cy="838200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7793215" y="3308348"/>
            <a:ext cx="685800" cy="1588"/>
          </a:xfrm>
          <a:prstGeom prst="line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629400" y="4345632"/>
            <a:ext cx="394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+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086600" y="4344044"/>
            <a:ext cx="833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. . . . .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78415" y="3516223"/>
            <a:ext cx="1066800" cy="82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c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c</a:t>
            </a:r>
            <a:r>
              <a:rPr lang="en-US" altLang="ja-JP" sz="2400" dirty="0" smtClean="0"/>
              <a:t>-bar core</a:t>
            </a:r>
            <a:endParaRPr kumimoji="1" lang="ja-JP" altLang="en-US" sz="2400" dirty="0"/>
          </a:p>
        </p:txBody>
      </p:sp>
      <p:cxnSp>
        <p:nvCxnSpPr>
          <p:cNvPr id="34" name="直線コネクタ 33"/>
          <p:cNvCxnSpPr>
            <a:stCxn id="17" idx="0"/>
            <a:endCxn id="17" idx="4"/>
          </p:cNvCxnSpPr>
          <p:nvPr/>
        </p:nvCxnSpPr>
        <p:spPr>
          <a:xfrm rot="16200000" flipH="1">
            <a:off x="2573515" y="3311524"/>
            <a:ext cx="838200" cy="1588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6200000" flipH="1">
            <a:off x="4610894" y="3307554"/>
            <a:ext cx="838200" cy="1588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rot="16200000" flipH="1">
            <a:off x="6668294" y="3315494"/>
            <a:ext cx="838200" cy="1588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361655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000090"/>
                </a:solidFill>
              </a:rPr>
              <a:t>Interaction between </a:t>
            </a:r>
            <a:br>
              <a:rPr lang="en-US" altLang="ja-JP" sz="4000" dirty="0" smtClean="0">
                <a:solidFill>
                  <a:srgbClr val="000090"/>
                </a:solidFill>
              </a:rPr>
            </a:br>
            <a:r>
              <a:rPr lang="en-US" altLang="ja-JP" sz="4000" dirty="0" smtClean="0">
                <a:solidFill>
                  <a:srgbClr val="000090"/>
                </a:solidFill>
              </a:rPr>
              <a:t>D</a:t>
            </a:r>
            <a:r>
              <a:rPr lang="en-US" altLang="ja-JP" sz="40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4000" dirty="0" smtClean="0">
                <a:solidFill>
                  <a:srgbClr val="000090"/>
                </a:solidFill>
              </a:rPr>
              <a:t> and D*</a:t>
            </a:r>
            <a:r>
              <a:rPr lang="en-US" altLang="ja-JP" sz="4000" baseline="30000" dirty="0" smtClean="0">
                <a:solidFill>
                  <a:srgbClr val="000090"/>
                </a:solidFill>
              </a:rPr>
              <a:t>0bar</a:t>
            </a:r>
            <a:r>
              <a:rPr lang="en-US" altLang="ja-JP" sz="4000" dirty="0" smtClean="0">
                <a:solidFill>
                  <a:srgbClr val="000090"/>
                </a:solidFill>
              </a:rPr>
              <a:t>, D</a:t>
            </a:r>
            <a:r>
              <a:rPr lang="en-US" altLang="ja-JP" sz="4000" baseline="30000" dirty="0" smtClean="0">
                <a:solidFill>
                  <a:srgbClr val="000090"/>
                </a:solidFill>
              </a:rPr>
              <a:t>+</a:t>
            </a:r>
            <a:r>
              <a:rPr lang="en-US" altLang="ja-JP" sz="4000" dirty="0" smtClean="0">
                <a:solidFill>
                  <a:srgbClr val="000090"/>
                </a:solidFill>
              </a:rPr>
              <a:t> and D*</a:t>
            </a:r>
            <a:r>
              <a:rPr lang="en-US" altLang="ja-JP" sz="4000" baseline="30000" dirty="0" smtClean="0">
                <a:solidFill>
                  <a:srgbClr val="000090"/>
                </a:solidFill>
              </a:rPr>
              <a:t>-</a:t>
            </a:r>
            <a:endParaRPr lang="ja-JP" altLang="en-US" dirty="0">
              <a:solidFill>
                <a:srgbClr val="84AA33"/>
              </a:solidFill>
            </a:endParaRPr>
          </a:p>
        </p:txBody>
      </p:sp>
      <p:sp>
        <p:nvSpPr>
          <p:cNvPr id="7" name="コンテンツ プレースホルダ 10"/>
          <p:cNvSpPr>
            <a:spLocks noGrp="1"/>
          </p:cNvSpPr>
          <p:nvPr>
            <p:ph idx="1"/>
          </p:nvPr>
        </p:nvSpPr>
        <p:spPr>
          <a:xfrm>
            <a:off x="1143000" y="1636293"/>
            <a:ext cx="7646988" cy="4489870"/>
          </a:xfrm>
        </p:spPr>
        <p:txBody>
          <a:bodyPr/>
          <a:lstStyle/>
          <a:p>
            <a:r>
              <a:rPr lang="en-US" altLang="ja-JP" dirty="0" smtClean="0"/>
              <a:t>Interaction: </a:t>
            </a:r>
          </a:p>
          <a:p>
            <a:endParaRPr lang="ja-JP" altLang="en-US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263355"/>
              </p:ext>
            </p:extLst>
          </p:nvPr>
        </p:nvGraphicFramePr>
        <p:xfrm>
          <a:off x="1274763" y="2257425"/>
          <a:ext cx="7346950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1" name="数式" r:id="rId3" imgW="3162300" imgH="762000" progId="Equation.3">
                  <p:embed/>
                </p:oleObj>
              </mc:Choice>
              <mc:Fallback>
                <p:oleObj name="数式" r:id="rId3" imgW="3162300" imgH="762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2257425"/>
                        <a:ext cx="7346950" cy="177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639762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solidFill>
                  <a:srgbClr val="000090"/>
                </a:solidFill>
              </a:rPr>
              <a:t>Numerical results:</a:t>
            </a:r>
            <a:endParaRPr lang="ja-JP" altLang="en-US" sz="36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800" dirty="0" smtClean="0"/>
              <a:t>Mass of the cc-bar core: 3.95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from S. Godfrey, N. </a:t>
            </a:r>
            <a:r>
              <a:rPr lang="en-US" altLang="ja-JP" sz="2800" dirty="0" err="1" smtClean="0"/>
              <a:t>Isgur</a:t>
            </a:r>
            <a:r>
              <a:rPr lang="en-US" altLang="ja-JP" sz="2800" dirty="0" smtClean="0"/>
              <a:t>, Phys. Rev. D 32 (1985) 189.</a:t>
            </a:r>
          </a:p>
          <a:p>
            <a:r>
              <a:rPr lang="en-US" altLang="ja-JP" sz="2800" dirty="0" smtClean="0"/>
              <a:t>Cutoff: 0.5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Determination of the interaction strengths</a:t>
            </a:r>
            <a:br>
              <a:rPr lang="en-US" altLang="ja-JP" sz="2800" dirty="0" smtClean="0"/>
            </a:br>
            <a:r>
              <a:rPr lang="en-US" altLang="ja-JP" sz="2800" dirty="0" smtClean="0"/>
              <a:t>First, we set λ=0, then g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is fixed so as to reproduce mass of X(3872) to be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3.8715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Then, we change the value of g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from 0.9g, 0.8g, 0.7g, … and determine the value of λ so as to reproduce mass of X(3872) to be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3.8715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319881"/>
            <a:ext cx="7498080" cy="639762"/>
          </a:xfrm>
        </p:spPr>
        <p:txBody>
          <a:bodyPr>
            <a:noAutofit/>
          </a:bodyPr>
          <a:lstStyle/>
          <a:p>
            <a:r>
              <a:rPr lang="en-US" altLang="ja-JP" sz="3200" dirty="0" smtClean="0">
                <a:solidFill>
                  <a:srgbClr val="000090"/>
                </a:solidFill>
              </a:rPr>
              <a:t>Numerical results: X(3872) components</a:t>
            </a:r>
            <a:endParaRPr lang="ja-JP" altLang="en-US" sz="3200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4864" y="1028700"/>
            <a:ext cx="6260592" cy="647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dirty="0" err="1" smtClean="0"/>
              <a:t>Λ</a:t>
            </a:r>
            <a:r>
              <a:rPr lang="en-US" altLang="ja-JP" dirty="0" smtClean="0"/>
              <a:t>=0.5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 </a:t>
            </a:r>
            <a:r>
              <a:rPr lang="en-US" altLang="ja-JP" dirty="0" err="1" smtClean="0"/>
              <a:t>m</a:t>
            </a:r>
            <a:r>
              <a:rPr lang="en-US" altLang="ja-JP" baseline="-25000" dirty="0" err="1" smtClean="0"/>
              <a:t>X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= 3.87157 </a:t>
            </a:r>
            <a:r>
              <a:rPr lang="en-US" altLang="ja-JP" dirty="0" err="1" smtClean="0"/>
              <a:t>GeV</a:t>
            </a:r>
            <a:r>
              <a:rPr lang="en-US" altLang="ja-JP" baseline="-25000" dirty="0" smtClean="0"/>
              <a:t> </a:t>
            </a:r>
            <a:endParaRPr lang="en-US" altLang="ja-JP" dirty="0" smtClean="0"/>
          </a:p>
        </p:txBody>
      </p:sp>
      <p:pic>
        <p:nvPicPr>
          <p:cNvPr id="4" name="図 3" descr="TT_fig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1676400"/>
            <a:ext cx="7374419" cy="492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>
                <a:solidFill>
                  <a:srgbClr val="000090"/>
                </a:solidFill>
              </a:rPr>
              <a:t>Numerical results: X(3872) components</a:t>
            </a:r>
            <a:endParaRPr lang="ja-JP" altLang="en-US" sz="3200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1434864" y="1028700"/>
            <a:ext cx="6260592" cy="647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dirty="0" err="1" smtClean="0"/>
              <a:t>Λ</a:t>
            </a:r>
            <a:r>
              <a:rPr lang="en-US" altLang="ja-JP" dirty="0" smtClean="0"/>
              <a:t>=0.5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 </a:t>
            </a:r>
            <a:r>
              <a:rPr lang="en-US" altLang="ja-JP" dirty="0" err="1" smtClean="0"/>
              <a:t>m</a:t>
            </a:r>
            <a:r>
              <a:rPr lang="en-US" altLang="ja-JP" baseline="-25000" dirty="0" err="1" smtClean="0"/>
              <a:t>X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= 3.87157 </a:t>
            </a:r>
            <a:r>
              <a:rPr lang="en-US" altLang="ja-JP" dirty="0" err="1" smtClean="0"/>
              <a:t>GeV</a:t>
            </a:r>
            <a:r>
              <a:rPr lang="en-US" altLang="ja-JP" baseline="-25000" dirty="0" smtClean="0"/>
              <a:t> </a:t>
            </a:r>
            <a:endParaRPr lang="en-US" altLang="ja-JP" dirty="0" smtClean="0"/>
          </a:p>
        </p:txBody>
      </p:sp>
      <p:pic>
        <p:nvPicPr>
          <p:cNvPr id="8" name="図 7" descr="TT_fig7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75779"/>
            <a:ext cx="6840760" cy="5087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319881"/>
            <a:ext cx="7498080" cy="639762"/>
          </a:xfrm>
        </p:spPr>
        <p:txBody>
          <a:bodyPr>
            <a:noAutofit/>
          </a:bodyPr>
          <a:lstStyle/>
          <a:p>
            <a:r>
              <a:rPr lang="en-US" altLang="ja-JP" sz="3200" dirty="0" smtClean="0">
                <a:solidFill>
                  <a:srgbClr val="000090"/>
                </a:solidFill>
              </a:rPr>
              <a:t>Numerical results: X(3872) components</a:t>
            </a:r>
            <a:endParaRPr lang="ja-JP" altLang="en-US" sz="3200" dirty="0">
              <a:solidFill>
                <a:srgbClr val="000090"/>
              </a:solidFill>
            </a:endParaRP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1434864" y="1028700"/>
            <a:ext cx="6260592" cy="647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dirty="0" err="1" smtClean="0"/>
              <a:t>Λ</a:t>
            </a:r>
            <a:r>
              <a:rPr lang="en-US" altLang="ja-JP" dirty="0" smtClean="0"/>
              <a:t>=0.5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 </a:t>
            </a:r>
            <a:r>
              <a:rPr lang="en-US" altLang="ja-JP" dirty="0" err="1" smtClean="0"/>
              <a:t>m</a:t>
            </a:r>
            <a:r>
              <a:rPr lang="en-US" altLang="ja-JP" baseline="-25000" dirty="0" err="1" smtClean="0"/>
              <a:t>X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= 3.8687 </a:t>
            </a:r>
            <a:r>
              <a:rPr lang="en-US" altLang="ja-JP" dirty="0" err="1" smtClean="0"/>
              <a:t>GeV</a:t>
            </a:r>
            <a:r>
              <a:rPr lang="en-US" altLang="ja-JP" baseline="-25000" dirty="0" smtClean="0"/>
              <a:t> </a:t>
            </a:r>
            <a:endParaRPr lang="en-US" altLang="ja-JP" dirty="0" smtClean="0"/>
          </a:p>
        </p:txBody>
      </p:sp>
      <p:pic>
        <p:nvPicPr>
          <p:cNvPr id="5" name="図 4" descr="TT_fig8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76400"/>
            <a:ext cx="6867872" cy="510798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427984" y="2005856"/>
            <a:ext cx="1008112" cy="38164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>
                <a:solidFill>
                  <a:srgbClr val="000090"/>
                </a:solidFill>
              </a:rPr>
              <a:t>Summary of X(3872)</a:t>
            </a:r>
            <a:endParaRPr lang="ja-JP" altLang="en-US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err="1" smtClean="0"/>
              <a:t>Charmonium</a:t>
            </a:r>
            <a:r>
              <a:rPr lang="en-US" altLang="ja-JP" dirty="0" smtClean="0"/>
              <a:t>- </a:t>
            </a:r>
            <a:r>
              <a:rPr lang="en-US" altLang="ja-JP" dirty="0" err="1" smtClean="0"/>
              <a:t>hadronic</a:t>
            </a:r>
            <a:r>
              <a:rPr lang="en-US" altLang="ja-JP" dirty="0" smtClean="0"/>
              <a:t> molecule </a:t>
            </a:r>
            <a:r>
              <a:rPr lang="en-US" altLang="ja-JP" dirty="0" err="1" smtClean="0"/>
              <a:t>haybrid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Λ</a:t>
            </a:r>
            <a:r>
              <a:rPr lang="en-US" altLang="ja-JP" dirty="0" smtClean="0"/>
              <a:t>=0.5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, B.E. = 3.03 MeV, g/g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= 0.5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/>
          </a:p>
          <a:p>
            <a:r>
              <a:rPr lang="en-US" altLang="ja-JP" dirty="0" smtClean="0">
                <a:solidFill>
                  <a:srgbClr val="FF0000"/>
                </a:solidFill>
              </a:rPr>
              <a:t>7% cc-bar core: good for production rate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size of the </a:t>
            </a:r>
            <a:r>
              <a:rPr lang="en-US" altLang="ja-JP" dirty="0" err="1" smtClean="0">
                <a:solidFill>
                  <a:srgbClr val="FF0000"/>
                </a:solidFill>
              </a:rPr>
              <a:t>isospin</a:t>
            </a:r>
            <a:r>
              <a:rPr lang="en-US" altLang="ja-JP" dirty="0" smtClean="0">
                <a:solidFill>
                  <a:srgbClr val="FF0000"/>
                </a:solidFill>
              </a:rPr>
              <a:t> symmetry breaking is OK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no charged </a:t>
            </a:r>
            <a:r>
              <a:rPr lang="en-US" altLang="ja-JP" dirty="0" err="1" smtClean="0">
                <a:solidFill>
                  <a:srgbClr val="FF0000"/>
                </a:solidFill>
              </a:rPr>
              <a:t>partnar</a:t>
            </a:r>
            <a:r>
              <a:rPr lang="en-US" altLang="ja-JP" dirty="0" smtClean="0">
                <a:solidFill>
                  <a:srgbClr val="FF0000"/>
                </a:solidFill>
              </a:rPr>
              <a:t> of X(3872) because </a:t>
            </a:r>
            <a:r>
              <a:rPr lang="en-US" altLang="ja-JP" dirty="0" err="1" smtClean="0">
                <a:solidFill>
                  <a:srgbClr val="FF0000"/>
                </a:solidFill>
              </a:rPr>
              <a:t>cc</a:t>
            </a:r>
            <a:r>
              <a:rPr lang="en-US" altLang="ja-JP" baseline="30000" dirty="0" err="1" smtClean="0">
                <a:solidFill>
                  <a:srgbClr val="FF0000"/>
                </a:solidFill>
              </a:rPr>
              <a:t>bar</a:t>
            </a:r>
            <a:r>
              <a:rPr lang="en-US" altLang="ja-JP" dirty="0" smtClean="0">
                <a:solidFill>
                  <a:srgbClr val="FF0000"/>
                </a:solidFill>
              </a:rPr>
              <a:t> cannot couple to the charged state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c</a:t>
            </a:r>
            <a:r>
              <a:rPr lang="en-US" altLang="ja-JP" dirty="0" smtClean="0">
                <a:solidFill>
                  <a:srgbClr val="FF0000"/>
                </a:solidFill>
              </a:rPr>
              <a:t>c-bar core state: decay width is large -&gt; not observed</a:t>
            </a:r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006644"/>
              </p:ext>
            </p:extLst>
          </p:nvPr>
        </p:nvGraphicFramePr>
        <p:xfrm>
          <a:off x="1187624" y="2636912"/>
          <a:ext cx="6446143" cy="1249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0" name="数式" r:id="rId3" imgW="3352800" imgH="635000" progId="Equation.3">
                  <p:embed/>
                </p:oleObj>
              </mc:Choice>
              <mc:Fallback>
                <p:oleObj name="数式" r:id="rId3" imgW="33528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636912"/>
                        <a:ext cx="6446143" cy="12491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94122"/>
          </a:xfrm>
        </p:spPr>
        <p:txBody>
          <a:bodyPr/>
          <a:lstStyle/>
          <a:p>
            <a:pPr algn="l"/>
            <a:r>
              <a:rPr lang="en-US" altLang="ja-JP" dirty="0" smtClean="0">
                <a:solidFill>
                  <a:srgbClr val="000090"/>
                </a:solidFill>
              </a:rPr>
              <a:t>X(3872): experimental status</a:t>
            </a:r>
            <a:endParaRPr lang="ja-JP" altLang="en-US" dirty="0">
              <a:solidFill>
                <a:srgbClr val="000090"/>
              </a:solidFill>
            </a:endParaRPr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511256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First observation: 2003, Belle, KEKB  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Mass: (3871.57 ± 0.25) MeV (PDG 2011)</a:t>
            </a:r>
            <a:r>
              <a:rPr lang="en-US" altLang="ja-JP" dirty="0">
                <a:solidFill>
                  <a:schemeClr val="tx2"/>
                </a:solidFill>
              </a:rPr>
              <a:t/>
            </a:r>
            <a:br>
              <a:rPr lang="en-US" altLang="ja-JP" dirty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0.16 MeV below D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dirty="0" smtClean="0">
                <a:solidFill>
                  <a:srgbClr val="FF0000"/>
                </a:solidFill>
              </a:rPr>
              <a:t> D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*0</a:t>
            </a:r>
            <a:r>
              <a:rPr lang="en-US" altLang="ja-JP" dirty="0" smtClean="0">
                <a:solidFill>
                  <a:srgbClr val="FF0000"/>
                </a:solidFill>
              </a:rPr>
              <a:t>-bar </a:t>
            </a:r>
            <a:r>
              <a:rPr lang="en-US" altLang="ja-JP" dirty="0" err="1" smtClean="0">
                <a:solidFill>
                  <a:srgbClr val="FF0000"/>
                </a:solidFill>
              </a:rPr>
              <a:t>thresold</a:t>
            </a:r>
            <a:r>
              <a:rPr lang="en-US" altLang="ja-JP" dirty="0" smtClean="0">
                <a:solidFill>
                  <a:srgbClr val="FF0000"/>
                </a:solidFill>
              </a:rPr>
              <a:t> 3871.73MeV </a:t>
            </a:r>
            <a:r>
              <a:rPr lang="en-US" altLang="ja-JP" dirty="0" smtClean="0">
                <a:solidFill>
                  <a:srgbClr val="000090"/>
                </a:solidFill>
              </a:rPr>
              <a:t>PDG2012 (3871.68 </a:t>
            </a:r>
            <a:r>
              <a:rPr lang="en-US" altLang="ja-JP" dirty="0" smtClean="0">
                <a:solidFill>
                  <a:schemeClr val="tx2"/>
                </a:solidFill>
              </a:rPr>
              <a:t>± 0.17) MeV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Charged B decays:  </a:t>
            </a:r>
            <a:r>
              <a:rPr lang="en-US" altLang="ja-JP" dirty="0" smtClean="0">
                <a:solidFill>
                  <a:srgbClr val="000090"/>
                </a:solidFill>
              </a:rPr>
              <a:t>(3871.4 </a:t>
            </a:r>
            <a:r>
              <a:rPr lang="en-US" altLang="ja-JP" dirty="0" smtClean="0">
                <a:solidFill>
                  <a:schemeClr val="tx2"/>
                </a:solidFill>
              </a:rPr>
              <a:t>± 0.6 ± 0.1 ) MeV (BABAR)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Neutral B decays: :  </a:t>
            </a:r>
            <a:r>
              <a:rPr lang="en-US" altLang="ja-JP" dirty="0" smtClean="0">
                <a:solidFill>
                  <a:srgbClr val="000090"/>
                </a:solidFill>
              </a:rPr>
              <a:t>(3868.7 </a:t>
            </a:r>
            <a:r>
              <a:rPr lang="en-US" altLang="ja-JP" dirty="0" smtClean="0">
                <a:solidFill>
                  <a:schemeClr val="tx2"/>
                </a:solidFill>
              </a:rPr>
              <a:t>± 1.5 ± 0.4 ) MeV (BABAR)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B decays: </a:t>
            </a:r>
            <a:r>
              <a:rPr lang="en-US" altLang="ja-JP" dirty="0" smtClean="0">
                <a:solidFill>
                  <a:srgbClr val="000090"/>
                </a:solidFill>
              </a:rPr>
              <a:t>(</a:t>
            </a:r>
            <a:r>
              <a:rPr lang="en-US" altLang="ja-JP" u="sng" dirty="0" smtClean="0">
                <a:solidFill>
                  <a:srgbClr val="000090"/>
                </a:solidFill>
              </a:rPr>
              <a:t>3871.85</a:t>
            </a:r>
            <a:r>
              <a:rPr lang="en-US" altLang="ja-JP" dirty="0" smtClean="0">
                <a:solidFill>
                  <a:srgbClr val="000090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± 0.27 ± 0.19 ) MeV (Belle)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p </a:t>
            </a:r>
            <a:r>
              <a:rPr lang="en-US" altLang="ja-JP" dirty="0" err="1" smtClean="0">
                <a:solidFill>
                  <a:schemeClr val="tx2"/>
                </a:solidFill>
              </a:rPr>
              <a:t>p</a:t>
            </a:r>
            <a:r>
              <a:rPr lang="en-US" altLang="ja-JP" baseline="30000" dirty="0" err="1" smtClean="0">
                <a:solidFill>
                  <a:schemeClr val="tx2"/>
                </a:solidFill>
              </a:rPr>
              <a:t>bar</a:t>
            </a:r>
            <a:r>
              <a:rPr lang="en-US" altLang="ja-JP" dirty="0" smtClean="0">
                <a:solidFill>
                  <a:schemeClr val="tx2"/>
                </a:solidFill>
              </a:rPr>
              <a:t> collisions: </a:t>
            </a:r>
            <a:r>
              <a:rPr lang="en-US" altLang="ja-JP" dirty="0" smtClean="0">
                <a:solidFill>
                  <a:srgbClr val="000090"/>
                </a:solidFill>
              </a:rPr>
              <a:t>(3871.61 </a:t>
            </a:r>
            <a:r>
              <a:rPr lang="en-US" altLang="ja-JP" dirty="0" smtClean="0">
                <a:solidFill>
                  <a:schemeClr val="tx2"/>
                </a:solidFill>
              </a:rPr>
              <a:t>± 0.16 ± 0.19 ) MeV (CDF)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p p collisions: </a:t>
            </a:r>
            <a:r>
              <a:rPr lang="en-US" altLang="ja-JP" dirty="0" smtClean="0">
                <a:solidFill>
                  <a:srgbClr val="000090"/>
                </a:solidFill>
              </a:rPr>
              <a:t>(</a:t>
            </a:r>
            <a:r>
              <a:rPr lang="en-US" altLang="ja-JP" u="sng" dirty="0" smtClean="0">
                <a:solidFill>
                  <a:srgbClr val="000090"/>
                </a:solidFill>
              </a:rPr>
              <a:t>3871.95</a:t>
            </a:r>
            <a:r>
              <a:rPr lang="en-US" altLang="ja-JP" dirty="0" smtClean="0">
                <a:solidFill>
                  <a:srgbClr val="000090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± 0.48 ± 0.12 ) MeV  (LHCB) </a:t>
            </a:r>
            <a:endParaRPr lang="en-US" altLang="ja-JP" dirty="0" smtClean="0">
              <a:solidFill>
                <a:srgbClr val="000090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Width: less than 1.2 MeV </a:t>
            </a:r>
          </a:p>
          <a:p>
            <a:r>
              <a:rPr lang="en-US" altLang="ja-JP" dirty="0" smtClean="0">
                <a:solidFill>
                  <a:schemeClr val="tx2"/>
                </a:solidFill>
              </a:rPr>
              <a:t>Quantum Number: J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PC</a:t>
            </a:r>
            <a:r>
              <a:rPr lang="en-US" altLang="ja-JP" dirty="0" smtClean="0">
                <a:solidFill>
                  <a:schemeClr val="tx2"/>
                </a:solidFill>
              </a:rPr>
              <a:t> = 1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++</a:t>
            </a:r>
            <a:r>
              <a:rPr lang="en-US" altLang="ja-JP" dirty="0" smtClean="0">
                <a:solidFill>
                  <a:schemeClr val="tx2"/>
                </a:solidFill>
              </a:rPr>
              <a:t> , 2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-+ </a:t>
            </a:r>
            <a:r>
              <a:rPr lang="en-US" altLang="ja-JP" dirty="0" smtClean="0">
                <a:solidFill>
                  <a:schemeClr val="tx2"/>
                </a:solidFill>
              </a:rPr>
              <a:t>?</a:t>
            </a:r>
            <a:endParaRPr lang="en-US" altLang="ja-JP" baseline="30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err="1" smtClean="0">
                <a:solidFill>
                  <a:srgbClr val="000090"/>
                </a:solidFill>
              </a:rPr>
              <a:t>Z</a:t>
            </a:r>
            <a:r>
              <a:rPr kumimoji="1" lang="en-US" altLang="ja-JP" baseline="-25000" dirty="0" err="1" smtClean="0">
                <a:solidFill>
                  <a:srgbClr val="000090"/>
                </a:solidFill>
              </a:rPr>
              <a:t>b</a:t>
            </a:r>
            <a:endParaRPr kumimoji="1" lang="ja-JP" altLang="en-US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>
                <a:latin typeface="+mn-ea"/>
                <a:cs typeface="ＭＳ 明朝"/>
              </a:rPr>
              <a:t>M(Z</a:t>
            </a:r>
            <a:r>
              <a:rPr lang="en-US" altLang="ja-JP" baseline="-25000" dirty="0" smtClean="0">
                <a:latin typeface="+mn-ea"/>
                <a:cs typeface="ＭＳ 明朝"/>
              </a:rPr>
              <a:t>b1</a:t>
            </a:r>
            <a:r>
              <a:rPr lang="en-US" altLang="ja-JP" dirty="0" smtClean="0">
                <a:latin typeface="+mn-ea"/>
                <a:cs typeface="ＭＳ 明朝"/>
              </a:rPr>
              <a:t>) = 10607.2 ± 2.0 MeV/c</a:t>
            </a:r>
            <a:r>
              <a:rPr lang="en-US" altLang="ja-JP" baseline="30000" dirty="0" smtClean="0">
                <a:latin typeface="+mn-ea"/>
                <a:cs typeface="ＭＳ 明朝"/>
              </a:rPr>
              <a:t>2</a:t>
            </a:r>
            <a:r>
              <a:rPr lang="en-US" altLang="ja-JP" dirty="0" smtClean="0">
                <a:latin typeface="+mn-ea"/>
                <a:cs typeface="ＭＳ 明朝"/>
              </a:rPr>
              <a:t>  </a:t>
            </a:r>
            <a:br>
              <a:rPr lang="en-US" altLang="ja-JP" dirty="0" smtClean="0">
                <a:latin typeface="+mn-ea"/>
                <a:cs typeface="ＭＳ 明朝"/>
              </a:rPr>
            </a:br>
            <a:r>
              <a:rPr lang="en-US" altLang="ja-JP" dirty="0" smtClean="0">
                <a:latin typeface="+mn-ea"/>
                <a:cs typeface="ＭＳ 明朝"/>
              </a:rPr>
              <a:t>Γ</a:t>
            </a:r>
            <a:r>
              <a:rPr lang="en-US" altLang="ja-JP" baseline="-25000" dirty="0" smtClean="0">
                <a:latin typeface="+mn-ea"/>
                <a:cs typeface="ＭＳ 明朝"/>
              </a:rPr>
              <a:t>1</a:t>
            </a:r>
            <a:r>
              <a:rPr lang="en-US" altLang="ja-JP" dirty="0" smtClean="0">
                <a:latin typeface="+mn-ea"/>
                <a:cs typeface="ＭＳ 明朝"/>
              </a:rPr>
              <a:t> = 18.4 ± 2.4 MeV</a:t>
            </a:r>
            <a:br>
              <a:rPr lang="en-US" altLang="ja-JP" dirty="0" smtClean="0">
                <a:latin typeface="+mn-ea"/>
                <a:cs typeface="ＭＳ 明朝"/>
              </a:rPr>
            </a:br>
            <a:r>
              <a:rPr lang="en-US" altLang="ja-JP" dirty="0" smtClean="0">
                <a:solidFill>
                  <a:srgbClr val="0000FF"/>
                </a:solidFill>
                <a:latin typeface="+mn-ea"/>
                <a:cs typeface="ＭＳ 明朝"/>
              </a:rPr>
              <a:t>BB</a:t>
            </a:r>
            <a:r>
              <a:rPr lang="en-US" altLang="ja-JP" baseline="30000" dirty="0" smtClean="0">
                <a:solidFill>
                  <a:srgbClr val="0000FF"/>
                </a:solidFill>
                <a:latin typeface="+mn-ea"/>
                <a:cs typeface="ＭＳ 明朝"/>
              </a:rPr>
              <a:t>*bar</a:t>
            </a:r>
            <a:r>
              <a:rPr lang="en-US" altLang="ja-JP" dirty="0" smtClean="0">
                <a:solidFill>
                  <a:srgbClr val="0000FF"/>
                </a:solidFill>
                <a:latin typeface="+mn-ea"/>
                <a:cs typeface="ＭＳ 明朝"/>
              </a:rPr>
              <a:t> threshold: 10604 MeV/c</a:t>
            </a:r>
            <a:r>
              <a:rPr lang="en-US" altLang="ja-JP" baseline="30000" dirty="0" smtClean="0">
                <a:solidFill>
                  <a:srgbClr val="0000FF"/>
                </a:solidFill>
                <a:latin typeface="+mn-ea"/>
                <a:cs typeface="ＭＳ 明朝"/>
              </a:rPr>
              <a:t>2</a:t>
            </a:r>
            <a:br>
              <a:rPr lang="en-US" altLang="ja-JP" baseline="30000" dirty="0" smtClean="0">
                <a:solidFill>
                  <a:srgbClr val="0000FF"/>
                </a:solidFill>
                <a:latin typeface="+mn-ea"/>
                <a:cs typeface="ＭＳ 明朝"/>
              </a:rPr>
            </a:br>
            <a:r>
              <a:rPr lang="en-US" altLang="ja-JP" dirty="0" smtClean="0">
                <a:solidFill>
                  <a:srgbClr val="FF0000"/>
                </a:solidFill>
                <a:latin typeface="+mn-ea"/>
                <a:cs typeface="ＭＳ 明朝"/>
              </a:rPr>
              <a:t>BB</a:t>
            </a:r>
            <a:r>
              <a:rPr lang="en-US" altLang="ja-JP" baseline="30000" dirty="0" smtClean="0">
                <a:solidFill>
                  <a:srgbClr val="FF0000"/>
                </a:solidFill>
                <a:latin typeface="+mn-ea"/>
                <a:cs typeface="ＭＳ 明朝"/>
              </a:rPr>
              <a:t>*bar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  <a:cs typeface="ＭＳ 明朝"/>
              </a:rPr>
              <a:t> molecule</a:t>
            </a:r>
          </a:p>
          <a:p>
            <a:r>
              <a:rPr lang="en-US" altLang="ja-JP" dirty="0" smtClean="0">
                <a:latin typeface="+mn-ea"/>
                <a:cs typeface="ＭＳ 明朝"/>
              </a:rPr>
              <a:t>M(Z</a:t>
            </a:r>
            <a:r>
              <a:rPr lang="en-US" altLang="ja-JP" baseline="-25000" dirty="0" smtClean="0">
                <a:latin typeface="+mn-ea"/>
                <a:cs typeface="ＭＳ 明朝"/>
              </a:rPr>
              <a:t>b2</a:t>
            </a:r>
            <a:r>
              <a:rPr lang="en-US" altLang="ja-JP" dirty="0" smtClean="0">
                <a:latin typeface="+mn-ea"/>
                <a:cs typeface="ＭＳ 明朝"/>
              </a:rPr>
              <a:t>) = 10652.2 ± 1.5 MeV/c</a:t>
            </a:r>
            <a:r>
              <a:rPr lang="en-US" altLang="ja-JP" baseline="30000" dirty="0" smtClean="0">
                <a:latin typeface="+mn-ea"/>
                <a:cs typeface="ＭＳ 明朝"/>
              </a:rPr>
              <a:t>2</a:t>
            </a:r>
            <a:r>
              <a:rPr lang="en-US" altLang="ja-JP" dirty="0" smtClean="0">
                <a:latin typeface="+mn-ea"/>
                <a:cs typeface="ＭＳ 明朝"/>
              </a:rPr>
              <a:t>  </a:t>
            </a:r>
            <a:br>
              <a:rPr lang="en-US" altLang="ja-JP" dirty="0" smtClean="0">
                <a:latin typeface="+mn-ea"/>
                <a:cs typeface="ＭＳ 明朝"/>
              </a:rPr>
            </a:br>
            <a:r>
              <a:rPr lang="en-US" altLang="ja-JP" dirty="0" smtClean="0">
                <a:latin typeface="+mn-ea"/>
                <a:cs typeface="ＭＳ 明朝"/>
              </a:rPr>
              <a:t>Γ</a:t>
            </a:r>
            <a:r>
              <a:rPr lang="en-US" altLang="ja-JP" baseline="-25000" dirty="0" smtClean="0">
                <a:latin typeface="+mn-ea"/>
                <a:cs typeface="ＭＳ 明朝"/>
              </a:rPr>
              <a:t>2</a:t>
            </a:r>
            <a:r>
              <a:rPr lang="en-US" altLang="ja-JP" dirty="0" smtClean="0">
                <a:latin typeface="+mn-ea"/>
                <a:cs typeface="ＭＳ 明朝"/>
              </a:rPr>
              <a:t> = 11.5 ± 2.2 MeV</a:t>
            </a:r>
            <a:br>
              <a:rPr lang="en-US" altLang="ja-JP" dirty="0" smtClean="0">
                <a:latin typeface="+mn-ea"/>
                <a:cs typeface="ＭＳ 明朝"/>
              </a:rPr>
            </a:br>
            <a:r>
              <a:rPr lang="en-US" altLang="ja-JP" dirty="0" smtClean="0">
                <a:solidFill>
                  <a:srgbClr val="0000FF"/>
                </a:solidFill>
                <a:latin typeface="+mn-ea"/>
                <a:cs typeface="ＭＳ 明朝"/>
              </a:rPr>
              <a:t>B</a:t>
            </a:r>
            <a:r>
              <a:rPr lang="en-US" altLang="ja-JP" baseline="30000" dirty="0" smtClean="0">
                <a:solidFill>
                  <a:srgbClr val="0000FF"/>
                </a:solidFill>
                <a:latin typeface="+mn-ea"/>
                <a:cs typeface="ＭＳ 明朝"/>
              </a:rPr>
              <a:t>*</a:t>
            </a:r>
            <a:r>
              <a:rPr lang="en-US" altLang="ja-JP" dirty="0" smtClean="0">
                <a:solidFill>
                  <a:srgbClr val="0000FF"/>
                </a:solidFill>
                <a:latin typeface="+mn-ea"/>
                <a:cs typeface="ＭＳ 明朝"/>
              </a:rPr>
              <a:t>B</a:t>
            </a:r>
            <a:r>
              <a:rPr lang="en-US" altLang="ja-JP" baseline="30000" dirty="0" smtClean="0">
                <a:solidFill>
                  <a:srgbClr val="0000FF"/>
                </a:solidFill>
                <a:latin typeface="+mn-ea"/>
                <a:cs typeface="ＭＳ 明朝"/>
              </a:rPr>
              <a:t>*bar</a:t>
            </a:r>
            <a:r>
              <a:rPr lang="en-US" altLang="ja-JP" dirty="0" smtClean="0">
                <a:solidFill>
                  <a:srgbClr val="0000FF"/>
                </a:solidFill>
                <a:latin typeface="+mn-ea"/>
                <a:cs typeface="ＭＳ 明朝"/>
              </a:rPr>
              <a:t> threshold: 10650 MeV/c</a:t>
            </a:r>
            <a:r>
              <a:rPr lang="en-US" altLang="ja-JP" baseline="30000" dirty="0" smtClean="0">
                <a:solidFill>
                  <a:srgbClr val="0000FF"/>
                </a:solidFill>
                <a:latin typeface="+mn-ea"/>
                <a:cs typeface="ＭＳ 明朝"/>
              </a:rPr>
              <a:t>2</a:t>
            </a:r>
            <a:br>
              <a:rPr lang="en-US" altLang="ja-JP" baseline="30000" dirty="0" smtClean="0">
                <a:solidFill>
                  <a:srgbClr val="0000FF"/>
                </a:solidFill>
                <a:latin typeface="+mn-ea"/>
                <a:cs typeface="ＭＳ 明朝"/>
              </a:rPr>
            </a:br>
            <a:r>
              <a:rPr lang="en-US" altLang="ja-JP" dirty="0" smtClean="0">
                <a:solidFill>
                  <a:srgbClr val="FF0000"/>
                </a:solidFill>
                <a:latin typeface="+mn-ea"/>
                <a:cs typeface="ＭＳ 明朝"/>
              </a:rPr>
              <a:t>B</a:t>
            </a:r>
            <a:r>
              <a:rPr lang="en-US" altLang="ja-JP" baseline="30000" dirty="0" smtClean="0">
                <a:solidFill>
                  <a:srgbClr val="FF0000"/>
                </a:solidFill>
                <a:latin typeface="+mn-ea"/>
                <a:cs typeface="ＭＳ 明朝"/>
              </a:rPr>
              <a:t>*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  <a:cs typeface="ＭＳ 明朝"/>
              </a:rPr>
              <a:t>B</a:t>
            </a:r>
            <a:r>
              <a:rPr lang="en-US" altLang="ja-JP" baseline="30000" dirty="0" smtClean="0">
                <a:solidFill>
                  <a:srgbClr val="FF0000"/>
                </a:solidFill>
                <a:latin typeface="+mn-ea"/>
                <a:cs typeface="ＭＳ 明朝"/>
              </a:rPr>
              <a:t>*bar 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  <a:cs typeface="ＭＳ 明朝"/>
              </a:rPr>
              <a:t>molecule</a:t>
            </a:r>
          </a:p>
          <a:p>
            <a:r>
              <a:rPr lang="en-US" altLang="ja-JP" dirty="0" smtClean="0">
                <a:latin typeface="+mn-ea"/>
                <a:cs typeface="ＭＳ 明朝"/>
              </a:rPr>
              <a:t>I</a:t>
            </a:r>
            <a:r>
              <a:rPr lang="en-US" altLang="ja-JP" baseline="30000" dirty="0" smtClean="0">
                <a:latin typeface="+mn-ea"/>
                <a:cs typeface="ＭＳ 明朝"/>
              </a:rPr>
              <a:t>G </a:t>
            </a:r>
            <a:r>
              <a:rPr lang="en-US" altLang="ja-JP" dirty="0" smtClean="0">
                <a:latin typeface="+mn-ea"/>
                <a:cs typeface="ＭＳ 明朝"/>
              </a:rPr>
              <a:t>(J</a:t>
            </a:r>
            <a:r>
              <a:rPr lang="en-US" altLang="ja-JP" baseline="30000" dirty="0" smtClean="0">
                <a:latin typeface="+mn-ea"/>
                <a:cs typeface="ＭＳ 明朝"/>
              </a:rPr>
              <a:t>P</a:t>
            </a:r>
            <a:r>
              <a:rPr lang="en-US" altLang="ja-JP" dirty="0" smtClean="0">
                <a:latin typeface="+mn-ea"/>
                <a:cs typeface="ＭＳ 明朝"/>
              </a:rPr>
              <a:t>) = 1</a:t>
            </a:r>
            <a:r>
              <a:rPr lang="en-US" altLang="ja-JP" baseline="30000" dirty="0" smtClean="0">
                <a:latin typeface="+mn-ea"/>
                <a:cs typeface="ＭＳ 明朝"/>
              </a:rPr>
              <a:t>+</a:t>
            </a:r>
            <a:r>
              <a:rPr lang="en-US" altLang="ja-JP" dirty="0" smtClean="0">
                <a:latin typeface="+mn-ea"/>
                <a:cs typeface="ＭＳ 明朝"/>
              </a:rPr>
              <a:t> (1</a:t>
            </a:r>
            <a:r>
              <a:rPr lang="en-US" altLang="ja-JP" baseline="30000" dirty="0" smtClean="0">
                <a:latin typeface="+mn-ea"/>
                <a:cs typeface="ＭＳ 明朝"/>
              </a:rPr>
              <a:t>+</a:t>
            </a:r>
            <a:r>
              <a:rPr lang="en-US" altLang="ja-JP" dirty="0" smtClean="0">
                <a:latin typeface="+mn-ea"/>
                <a:cs typeface="ＭＳ 明朝"/>
              </a:rPr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3304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Interaction between B and B</a:t>
            </a:r>
            <a:r>
              <a:rPr kumimoji="1" lang="en-US" altLang="ja-JP" baseline="30000" dirty="0" smtClean="0"/>
              <a:t>*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is similar to that between D and D</a:t>
            </a:r>
            <a:r>
              <a:rPr lang="en-US" altLang="ja-JP" baseline="30000" dirty="0" smtClean="0"/>
              <a:t>*</a:t>
            </a:r>
            <a:r>
              <a:rPr lang="en-US" altLang="ja-JP" dirty="0" smtClean="0"/>
              <a:t> because of the heavy quark symmetry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In the case of X (3872), about 60% of the attraction is coming from coupling to </a:t>
            </a:r>
            <a:r>
              <a:rPr lang="en-US" altLang="ja-JP" dirty="0" err="1" smtClean="0"/>
              <a:t>cc</a:t>
            </a:r>
            <a:r>
              <a:rPr lang="en-US" altLang="ja-JP" baseline="30000" dirty="0" err="1" smtClean="0"/>
              <a:t>bar</a:t>
            </a:r>
            <a:r>
              <a:rPr lang="en-US" altLang="ja-JP" dirty="0" smtClean="0"/>
              <a:t> core state and rest (40%) is interaction between D and D</a:t>
            </a:r>
            <a:r>
              <a:rPr lang="en-US" altLang="ja-JP" baseline="30000" dirty="0" smtClean="0"/>
              <a:t>*</a:t>
            </a:r>
            <a:r>
              <a:rPr lang="en-US" altLang="ja-JP" dirty="0" smtClean="0"/>
              <a:t> -&gt; </a:t>
            </a:r>
            <a:r>
              <a:rPr lang="en-US" altLang="ja-JP" dirty="0" smtClean="0">
                <a:solidFill>
                  <a:srgbClr val="FF0000"/>
                </a:solidFill>
              </a:rPr>
              <a:t>JUST FOR </a:t>
            </a:r>
            <a:r>
              <a:rPr lang="en-US" altLang="ja-JP" dirty="0" err="1" smtClean="0">
                <a:solidFill>
                  <a:srgbClr val="FF0000"/>
                </a:solidFill>
              </a:rPr>
              <a:t>Z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b</a:t>
            </a:r>
            <a:r>
              <a:rPr lang="en-US" altLang="ja-JP" dirty="0" smtClean="0">
                <a:solidFill>
                  <a:srgbClr val="FF0000"/>
                </a:solidFill>
              </a:rPr>
              <a:t> interaction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-&gt; </a:t>
            </a:r>
            <a:r>
              <a:rPr lang="en-US" altLang="ja-JP" dirty="0" err="1" smtClean="0">
                <a:solidFill>
                  <a:srgbClr val="FF0000"/>
                </a:solidFill>
              </a:rPr>
              <a:t>Ohkoda</a:t>
            </a:r>
            <a:r>
              <a:rPr lang="en-US" altLang="ja-JP" dirty="0" smtClean="0">
                <a:solidFill>
                  <a:srgbClr val="FF0000"/>
                </a:solidFill>
              </a:rPr>
              <a:t>-san’s talk yesterday</a:t>
            </a:r>
          </a:p>
          <a:p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8176"/>
              </p:ext>
            </p:extLst>
          </p:nvPr>
        </p:nvGraphicFramePr>
        <p:xfrm>
          <a:off x="971600" y="2348880"/>
          <a:ext cx="721139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数式" r:id="rId3" imgW="2882900" imgH="431800" progId="Equation.3">
                  <p:embed/>
                </p:oleObj>
              </mc:Choice>
              <mc:Fallback>
                <p:oleObj name="数式" r:id="rId3" imgW="2882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348880"/>
                        <a:ext cx="7211390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12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altLang="ja-JP" dirty="0" err="1" smtClean="0"/>
              <a:t>Charmonium</a:t>
            </a:r>
            <a:r>
              <a:rPr lang="en-US" altLang="ja-JP" dirty="0" smtClean="0"/>
              <a:t> above the open charm threshold </a:t>
            </a:r>
            <a:r>
              <a:rPr lang="en-US" altLang="ja-JP" dirty="0" err="1" smtClean="0"/>
              <a:t>exprimentally</a:t>
            </a:r>
            <a:r>
              <a:rPr lang="en-US" altLang="ja-JP" dirty="0" smtClean="0"/>
              <a:t> observed states are L &gt;=1 decay modes</a:t>
            </a:r>
          </a:p>
          <a:p>
            <a:r>
              <a:rPr lang="en-US" altLang="ja-JP" dirty="0" err="1"/>
              <a:t>C</a:t>
            </a:r>
            <a:r>
              <a:rPr lang="en-US" altLang="ja-JP" dirty="0" err="1" smtClean="0"/>
              <a:t>harmonium</a:t>
            </a:r>
            <a:r>
              <a:rPr lang="en-US" altLang="ja-JP" dirty="0" smtClean="0"/>
              <a:t> with L =0 open </a:t>
            </a:r>
            <a:r>
              <a:rPr lang="en-US" altLang="ja-JP" dirty="0" err="1" smtClean="0"/>
              <a:t>cham</a:t>
            </a:r>
            <a:r>
              <a:rPr lang="en-US" altLang="ja-JP" dirty="0" smtClean="0"/>
              <a:t> decay mode h</a:t>
            </a:r>
            <a:r>
              <a:rPr kumimoji="1" lang="en-US" altLang="ja-JP" dirty="0" smtClean="0"/>
              <a:t>ave not been observed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471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</a:t>
            </a:r>
            <a:r>
              <a:rPr lang="en-US" altLang="ja-JP" baseline="32000" dirty="0" smtClean="0"/>
              <a:t>+</a:t>
            </a:r>
            <a:r>
              <a:rPr lang="en-US" altLang="ja-JP" dirty="0" smtClean="0"/>
              <a:t> → K</a:t>
            </a:r>
            <a:r>
              <a:rPr lang="en-US" altLang="ja-JP" baseline="32000" dirty="0" smtClean="0"/>
              <a:t>+ </a:t>
            </a:r>
            <a:r>
              <a:rPr lang="en-US" altLang="ja-JP" dirty="0" smtClean="0"/>
              <a:t>+ </a:t>
            </a:r>
            <a:r>
              <a:rPr lang="en-US" altLang="ja-JP" spc="-300" dirty="0" smtClean="0"/>
              <a:t>J/</a:t>
            </a:r>
            <a:r>
              <a:rPr lang="el-GR" altLang="ja-JP" spc="-300" dirty="0" smtClean="0"/>
              <a:t>ψ</a:t>
            </a:r>
            <a:r>
              <a:rPr lang="en-US" altLang="ja-JP" dirty="0" smtClean="0"/>
              <a:t> + </a:t>
            </a:r>
            <a:r>
              <a:rPr lang="el-GR" altLang="ja-JP" dirty="0" smtClean="0"/>
              <a:t>ππ</a:t>
            </a:r>
            <a:r>
              <a:rPr lang="en-US" altLang="ja-JP" dirty="0" smtClean="0"/>
              <a:t>(</a:t>
            </a:r>
            <a:r>
              <a:rPr lang="el-GR" altLang="ja-JP" dirty="0" smtClean="0"/>
              <a:t>π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7400" indent="-609600">
              <a:tabLst>
                <a:tab pos="1524000" algn="l"/>
                <a:tab pos="1981200" algn="l"/>
              </a:tabLst>
            </a:pPr>
            <a:r>
              <a:rPr lang="en-US" altLang="ja-JP" dirty="0" smtClean="0">
                <a:solidFill>
                  <a:srgbClr val="0000FF"/>
                </a:solidFill>
              </a:rPr>
              <a:t>B</a:t>
            </a:r>
            <a:r>
              <a:rPr lang="en-US" altLang="ja-JP" baseline="32000" dirty="0" smtClean="0">
                <a:solidFill>
                  <a:srgbClr val="0000FF"/>
                </a:solidFill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en-US" altLang="ja-JP" dirty="0" smtClean="0"/>
              <a:t>→ </a:t>
            </a:r>
            <a:r>
              <a:rPr lang="en-US" altLang="ja-JP" u="sng" dirty="0" smtClean="0"/>
              <a:t>X(3872)</a:t>
            </a:r>
            <a:r>
              <a:rPr lang="en-US" altLang="ja-JP" dirty="0" smtClean="0"/>
              <a:t> </a:t>
            </a:r>
            <a:r>
              <a:rPr lang="ja-JP" altLang="en-US" dirty="0" smtClean="0"/>
              <a:t>＋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K</a:t>
            </a:r>
            <a:r>
              <a:rPr lang="en-US" altLang="ja-JP" baseline="32000" dirty="0" smtClean="0">
                <a:solidFill>
                  <a:srgbClr val="0000FF"/>
                </a:solidFill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</a:p>
          <a:p>
            <a:pPr marL="1330325" lvl="1" indent="0">
              <a:buNone/>
              <a:tabLst>
                <a:tab pos="1709738" algn="l"/>
                <a:tab pos="1981200" algn="l"/>
              </a:tabLst>
            </a:pPr>
            <a:r>
              <a:rPr lang="en-US" altLang="ja-JP" sz="2600" dirty="0" smtClean="0"/>
              <a:t>	</a:t>
            </a:r>
            <a:r>
              <a:rPr lang="en-US" altLang="ja-JP" sz="2600" dirty="0" smtClean="0">
                <a:solidFill>
                  <a:schemeClr val="tx1"/>
                </a:solidFill>
              </a:rPr>
              <a:t>	→ </a:t>
            </a:r>
            <a:r>
              <a:rPr lang="en-US" altLang="ja-JP" sz="2600" spc="-300" dirty="0" smtClean="0">
                <a:solidFill>
                  <a:srgbClr val="0000FF"/>
                </a:solidFill>
              </a:rPr>
              <a:t>J/ψ</a:t>
            </a:r>
            <a:r>
              <a:rPr lang="en-US" altLang="ja-JP" sz="2600" dirty="0" smtClean="0">
                <a:solidFill>
                  <a:srgbClr val="0000FF"/>
                </a:solidFill>
              </a:rPr>
              <a:t> </a:t>
            </a:r>
            <a:r>
              <a:rPr lang="ja-JP" altLang="en-US" sz="2600" dirty="0" smtClean="0">
                <a:solidFill>
                  <a:schemeClr val="tx1"/>
                </a:solidFill>
              </a:rPr>
              <a:t>＋</a:t>
            </a:r>
            <a:r>
              <a:rPr lang="en-US" altLang="ja-JP" sz="2600" dirty="0" smtClean="0">
                <a:solidFill>
                  <a:schemeClr val="tx1"/>
                </a:solidFill>
              </a:rPr>
              <a:t> </a:t>
            </a:r>
            <a:r>
              <a:rPr lang="en-US" altLang="ja-JP" sz="2600" u="sng" dirty="0" smtClean="0">
                <a:solidFill>
                  <a:schemeClr val="tx1"/>
                </a:solidFill>
              </a:rPr>
              <a:t>vector meson</a:t>
            </a:r>
            <a:r>
              <a:rPr lang="en-US" altLang="ja-JP" sz="2600" dirty="0" smtClean="0">
                <a:solidFill>
                  <a:schemeClr val="tx1"/>
                </a:solidFill>
              </a:rPr>
              <a:t> </a:t>
            </a:r>
            <a:r>
              <a:rPr lang="en-US" altLang="ja-JP" sz="2600" dirty="0" smtClean="0"/>
              <a:t>→</a:t>
            </a:r>
            <a:r>
              <a:rPr lang="el-GR" altLang="ja-JP" sz="2600" dirty="0" smtClean="0">
                <a:solidFill>
                  <a:srgbClr val="0000FF"/>
                </a:solidFill>
              </a:rPr>
              <a:t>π</a:t>
            </a:r>
            <a:r>
              <a:rPr lang="en-US" altLang="ja-JP" sz="2600" dirty="0" smtClean="0">
                <a:solidFill>
                  <a:srgbClr val="0000FF"/>
                </a:solidFill>
              </a:rPr>
              <a:t>’</a:t>
            </a:r>
            <a:r>
              <a:rPr lang="en-US" altLang="ja-JP" sz="2600" dirty="0" err="1" smtClean="0">
                <a:solidFill>
                  <a:srgbClr val="0000FF"/>
                </a:solidFill>
              </a:rPr>
              <a:t>s</a:t>
            </a:r>
            <a:endParaRPr lang="en-US" altLang="ja-JP" sz="2600" u="sng" dirty="0" smtClean="0">
              <a:solidFill>
                <a:schemeClr val="tx1"/>
              </a:solidFill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ja-JP" smtClean="0"/>
              <a:t>11 Sep 2010</a:t>
            </a:r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jps fall meeting @ </a:t>
            </a:r>
            <a:r>
              <a:rPr lang="ja-JP" altLang="en-US" smtClean="0"/>
              <a:t>九州工業大学 </a:t>
            </a:r>
            <a:endParaRPr lang="ja-JP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7162800" cy="3368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dirty="0" smtClean="0">
                <a:solidFill>
                  <a:srgbClr val="000090"/>
                </a:solidFill>
              </a:rPr>
              <a:t>X(3872) : How exotic X(3872) is?</a:t>
            </a:r>
            <a:endParaRPr lang="ja-JP" altLang="en-US" dirty="0">
              <a:solidFill>
                <a:srgbClr val="000090"/>
              </a:solidFill>
            </a:endParaRPr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FF0000"/>
                </a:solidFill>
              </a:rPr>
              <a:t>Not </a:t>
            </a:r>
            <a:r>
              <a:rPr lang="en-US" altLang="ja-JP" dirty="0" err="1" smtClean="0">
                <a:solidFill>
                  <a:srgbClr val="FF0000"/>
                </a:solidFill>
              </a:rPr>
              <a:t>CC</a:t>
            </a:r>
            <a:r>
              <a:rPr lang="en-US" altLang="ja-JP" baseline="30000" dirty="0" err="1" smtClean="0">
                <a:solidFill>
                  <a:srgbClr val="FF0000"/>
                </a:solidFill>
              </a:rPr>
              <a:t>bar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Estimated energy of 2 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3</a:t>
            </a:r>
            <a:r>
              <a:rPr lang="en-US" altLang="ja-JP" dirty="0" smtClean="0">
                <a:solidFill>
                  <a:schemeClr val="tx2"/>
                </a:solidFill>
              </a:rPr>
              <a:t>P</a:t>
            </a:r>
            <a:r>
              <a:rPr lang="en-US" altLang="ja-JP" baseline="-25000" dirty="0" smtClean="0">
                <a:solidFill>
                  <a:schemeClr val="tx2"/>
                </a:solidFill>
              </a:rPr>
              <a:t>1 </a:t>
            </a:r>
            <a:r>
              <a:rPr lang="en-US" altLang="ja-JP" dirty="0" smtClean="0">
                <a:solidFill>
                  <a:schemeClr val="tx2"/>
                </a:solidFill>
              </a:rPr>
              <a:t>c c-bar state by the potential model is 3950 MeV, which is about 80 MeV higher than the observed mass of X(3872).</a:t>
            </a:r>
          </a:p>
          <a:p>
            <a:endParaRPr lang="en-US" altLang="ja-JP" dirty="0" smtClean="0">
              <a:solidFill>
                <a:schemeClr val="tx2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FF0000"/>
                </a:solidFill>
              </a:rPr>
              <a:t>Large </a:t>
            </a:r>
            <a:r>
              <a:rPr lang="en-US" altLang="ja-JP" dirty="0" err="1" smtClean="0">
                <a:solidFill>
                  <a:srgbClr val="FF0000"/>
                </a:solidFill>
              </a:rPr>
              <a:t>isospin</a:t>
            </a:r>
            <a:r>
              <a:rPr lang="en-US" altLang="ja-JP" dirty="0" smtClean="0">
                <a:solidFill>
                  <a:srgbClr val="FF0000"/>
                </a:solidFill>
              </a:rPr>
              <a:t> symmetry breaking</a:t>
            </a:r>
            <a:r>
              <a:rPr lang="en-US" altLang="ja-JP" dirty="0" smtClean="0">
                <a:solidFill>
                  <a:schemeClr val="tx2"/>
                </a:solidFill>
              </a:rPr>
              <a:t/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If X(3872) is c c-bar state, it is </a:t>
            </a:r>
            <a:r>
              <a:rPr lang="en-US" altLang="ja-JP" u="sng" dirty="0" err="1" smtClean="0">
                <a:solidFill>
                  <a:schemeClr val="tx2"/>
                </a:solidFill>
              </a:rPr>
              <a:t>isoscalar</a:t>
            </a:r>
            <a:r>
              <a:rPr lang="en-US" altLang="ja-JP" dirty="0" smtClean="0">
                <a:solidFill>
                  <a:schemeClr val="tx2"/>
                </a:solidFill>
              </a:rPr>
              <a:t>.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X(3872) →  ρ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0</a:t>
            </a:r>
            <a:r>
              <a:rPr lang="en-US" altLang="ja-JP" dirty="0" smtClean="0">
                <a:solidFill>
                  <a:schemeClr val="tx2"/>
                </a:solidFill>
              </a:rPr>
              <a:t> J/ψ → π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+</a:t>
            </a:r>
            <a:r>
              <a:rPr lang="en-US" altLang="ja-JP" dirty="0" smtClean="0">
                <a:solidFill>
                  <a:schemeClr val="tx2"/>
                </a:solidFill>
              </a:rPr>
              <a:t> π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-</a:t>
            </a:r>
            <a:r>
              <a:rPr lang="en-US" altLang="ja-JP" dirty="0" smtClean="0">
                <a:solidFill>
                  <a:schemeClr val="tx2"/>
                </a:solidFill>
              </a:rPr>
              <a:t> J/ψ : </a:t>
            </a:r>
            <a:r>
              <a:rPr lang="en-US" altLang="ja-JP" u="sng" dirty="0" err="1" smtClean="0">
                <a:solidFill>
                  <a:schemeClr val="tx2"/>
                </a:solidFill>
              </a:rPr>
              <a:t>isovector</a:t>
            </a:r>
            <a:r>
              <a:rPr lang="en-US" altLang="ja-JP" dirty="0" smtClean="0">
                <a:solidFill>
                  <a:schemeClr val="tx2"/>
                </a:solidFill>
              </a:rPr>
              <a:t/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This decay means large </a:t>
            </a:r>
            <a:r>
              <a:rPr lang="en-US" altLang="ja-JP" dirty="0" err="1" smtClean="0">
                <a:solidFill>
                  <a:schemeClr val="tx2"/>
                </a:solidFill>
              </a:rPr>
              <a:t>isospin</a:t>
            </a:r>
            <a:r>
              <a:rPr lang="en-US" altLang="ja-JP" dirty="0" smtClean="0">
                <a:solidFill>
                  <a:schemeClr val="tx2"/>
                </a:solidFill>
              </a:rPr>
              <a:t> breaking.</a:t>
            </a:r>
          </a:p>
          <a:p>
            <a:endParaRPr lang="en-US" altLang="ja-JP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r>
              <a:rPr lang="en-US" altLang="ja-JP" dirty="0" smtClean="0"/>
              <a:t>(0.8 ± 0.3) by BABAR</a:t>
            </a:r>
          </a:p>
          <a:p>
            <a:r>
              <a:rPr lang="en-US" altLang="ja-JP" dirty="0" err="1" smtClean="0">
                <a:solidFill>
                  <a:schemeClr val="tx2"/>
                </a:solidFill>
              </a:rPr>
              <a:t>Isovector</a:t>
            </a:r>
            <a:r>
              <a:rPr lang="en-US" altLang="ja-JP" dirty="0" smtClean="0">
                <a:solidFill>
                  <a:schemeClr val="tx2"/>
                </a:solidFill>
              </a:rPr>
              <a:t> component is smaller than </a:t>
            </a:r>
            <a:r>
              <a:rPr lang="en-US" altLang="ja-JP" dirty="0" err="1" smtClean="0">
                <a:solidFill>
                  <a:schemeClr val="tx2"/>
                </a:solidFill>
              </a:rPr>
              <a:t>isoscalar</a:t>
            </a:r>
            <a:r>
              <a:rPr lang="en-US" altLang="ja-JP" dirty="0" smtClean="0">
                <a:solidFill>
                  <a:schemeClr val="tx2"/>
                </a:solidFill>
              </a:rPr>
              <a:t> component :  10~30%</a:t>
            </a:r>
          </a:p>
          <a:p>
            <a:endParaRPr lang="en-US" altLang="ja-JP" dirty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Estimation of </a:t>
            </a:r>
            <a:r>
              <a:rPr lang="en-US" altLang="ja-JP" dirty="0" err="1" smtClean="0">
                <a:solidFill>
                  <a:schemeClr val="tx2"/>
                </a:solidFill>
              </a:rPr>
              <a:t>isospin</a:t>
            </a:r>
            <a:r>
              <a:rPr lang="en-US" altLang="ja-JP" dirty="0" smtClean="0">
                <a:solidFill>
                  <a:schemeClr val="tx2"/>
                </a:solidFill>
              </a:rPr>
              <a:t> component from this value is an issue of the discussion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676400" y="838200"/>
          <a:ext cx="58039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数式" r:id="rId3" imgW="2742840" imgH="411120" progId="Equation.3">
                  <p:embed/>
                </p:oleObj>
              </mc:Choice>
              <mc:Fallback>
                <p:oleObj name="数式" r:id="rId3" imgW="2742840" imgH="4111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838200"/>
                        <a:ext cx="58039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1219200" y="620688"/>
            <a:ext cx="7467600" cy="504056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3"/>
            </a:pPr>
            <a:r>
              <a:rPr lang="en-US" altLang="ja-JP" dirty="0" smtClean="0">
                <a:solidFill>
                  <a:srgbClr val="FF0000"/>
                </a:solidFill>
              </a:rPr>
              <a:t>Not </a:t>
            </a:r>
            <a:r>
              <a:rPr lang="en-US" altLang="ja-JP" u="sng" dirty="0" smtClean="0">
                <a:solidFill>
                  <a:srgbClr val="FF0000"/>
                </a:solidFill>
              </a:rPr>
              <a:t>D</a:t>
            </a:r>
            <a:r>
              <a:rPr lang="en-US" altLang="ja-JP" u="sng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u="sng" dirty="0" smtClean="0">
                <a:solidFill>
                  <a:srgbClr val="FF0000"/>
                </a:solidFill>
              </a:rPr>
              <a:t> D*</a:t>
            </a:r>
            <a:r>
              <a:rPr lang="en-US" altLang="ja-JP" u="sng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u="sng" dirty="0" smtClean="0">
                <a:solidFill>
                  <a:srgbClr val="FF0000"/>
                </a:solidFill>
              </a:rPr>
              <a:t>-bar Molecule</a:t>
            </a:r>
          </a:p>
          <a:p>
            <a:pPr marL="596646" indent="-514350"/>
            <a:endParaRPr lang="en-US" altLang="ja-JP" u="sng" dirty="0">
              <a:solidFill>
                <a:srgbClr val="FF0000"/>
              </a:solidFill>
            </a:endParaRPr>
          </a:p>
          <a:p>
            <a:pPr marL="596646" indent="-514350"/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US" altLang="ja-JP" baseline="30000" dirty="0" smtClean="0">
                <a:solidFill>
                  <a:schemeClr val="tx2">
                    <a:lumMod val="75000"/>
                  </a:schemeClr>
                </a:solidFill>
              </a:rPr>
              <a:t>0 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US" altLang="ja-JP" baseline="30000" dirty="0" smtClean="0">
                <a:solidFill>
                  <a:schemeClr val="tx2">
                    <a:lumMod val="75000"/>
                  </a:schemeClr>
                </a:solidFill>
              </a:rPr>
              <a:t>*0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-bar is 50% </a:t>
            </a:r>
            <a:r>
              <a:rPr lang="en-US" altLang="ja-JP" dirty="0" err="1" smtClean="0">
                <a:solidFill>
                  <a:schemeClr val="tx2">
                    <a:lumMod val="75000"/>
                  </a:schemeClr>
                </a:solidFill>
              </a:rPr>
              <a:t>isovector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 and 50% </a:t>
            </a:r>
            <a:r>
              <a:rPr lang="en-US" altLang="ja-JP" dirty="0" err="1" smtClean="0">
                <a:solidFill>
                  <a:schemeClr val="tx2">
                    <a:lumMod val="75000"/>
                  </a:schemeClr>
                </a:solidFill>
              </a:rPr>
              <a:t>isoscalar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:  Too big the </a:t>
            </a:r>
            <a:r>
              <a:rPr lang="en-US" altLang="ja-JP" dirty="0" err="1" smtClean="0">
                <a:solidFill>
                  <a:schemeClr val="tx2">
                    <a:lumMod val="75000"/>
                  </a:schemeClr>
                </a:solidFill>
              </a:rPr>
              <a:t>isovector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 component</a:t>
            </a:r>
            <a:b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altLang="ja-JP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96646" indent="-514350"/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Why are there no charged X(3872)?</a:t>
            </a:r>
            <a:b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US" altLang="ja-JP" baseline="30000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 D</a:t>
            </a:r>
            <a:r>
              <a:rPr lang="en-US" altLang="ja-JP" baseline="30000" dirty="0" smtClean="0">
                <a:solidFill>
                  <a:schemeClr val="tx2">
                    <a:lumMod val="75000"/>
                  </a:schemeClr>
                </a:solidFill>
              </a:rPr>
              <a:t>*0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-bar, D</a:t>
            </a:r>
            <a:r>
              <a:rPr lang="en-US" altLang="ja-JP" baseline="30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 D</a:t>
            </a:r>
            <a:r>
              <a:rPr lang="en-US" altLang="ja-JP" baseline="30000" dirty="0" smtClean="0">
                <a:solidFill>
                  <a:schemeClr val="tx2">
                    <a:lumMod val="75000"/>
                  </a:schemeClr>
                </a:solidFill>
              </a:rPr>
              <a:t>*-  </a:t>
            </a:r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molecules</a:t>
            </a:r>
            <a:b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altLang="ja-JP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96646" indent="-514350"/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</a:rPr>
              <a:t>The production rate of such molecular-like state may be too small.</a:t>
            </a:r>
            <a:r>
              <a:rPr lang="en-US" altLang="ja-JP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ja-JP" u="sng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altLang="ja-JP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ja-JP" dirty="0" smtClean="0">
              <a:solidFill>
                <a:srgbClr val="4F271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73162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>
                <a:solidFill>
                  <a:srgbClr val="000090"/>
                </a:solidFill>
              </a:rPr>
              <a:t>Charmonium</a:t>
            </a:r>
            <a:r>
              <a:rPr lang="en-US" altLang="ja-JP" dirty="0" smtClean="0">
                <a:solidFill>
                  <a:srgbClr val="000090"/>
                </a:solidFill>
              </a:rPr>
              <a:t> </a:t>
            </a:r>
            <a:r>
              <a:rPr lang="en-US" altLang="ja-JP" sz="4400" dirty="0" smtClean="0">
                <a:solidFill>
                  <a:srgbClr val="000090"/>
                </a:solidFill>
              </a:rPr>
              <a:t>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4400" dirty="0" smtClean="0">
                <a:solidFill>
                  <a:srgbClr val="000090"/>
                </a:solidFill>
              </a:rPr>
              <a:t> D*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4400" dirty="0" smtClean="0">
                <a:solidFill>
                  <a:srgbClr val="000090"/>
                </a:solidFill>
              </a:rPr>
              <a:t>-bar,  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+</a:t>
            </a:r>
            <a:r>
              <a:rPr lang="en-US" altLang="ja-JP" sz="4400" dirty="0" smtClean="0">
                <a:solidFill>
                  <a:srgbClr val="000090"/>
                </a:solidFill>
              </a:rPr>
              <a:t> 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*- </a:t>
            </a:r>
            <a:r>
              <a:rPr lang="en-US" altLang="ja-JP" sz="4400" dirty="0" smtClean="0">
                <a:solidFill>
                  <a:srgbClr val="000090"/>
                </a:solidFill>
              </a:rPr>
              <a:t>molecule hybrid</a:t>
            </a:r>
            <a:endParaRPr lang="ja-JP" altLang="en-US" dirty="0">
              <a:solidFill>
                <a:srgbClr val="000090"/>
              </a:solidFill>
            </a:endParaRPr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Structure of X(3872): </a:t>
            </a:r>
            <a:r>
              <a:rPr lang="en-US" altLang="ja-JP" dirty="0" err="1" smtClean="0">
                <a:solidFill>
                  <a:schemeClr val="tx2"/>
                </a:solidFill>
              </a:rPr>
              <a:t>c</a:t>
            </a:r>
            <a:r>
              <a:rPr lang="en-US" altLang="ja-JP" dirty="0" smtClean="0">
                <a:solidFill>
                  <a:schemeClr val="tx2"/>
                </a:solidFill>
              </a:rPr>
              <a:t> </a:t>
            </a:r>
            <a:r>
              <a:rPr lang="en-US" altLang="ja-JP" dirty="0" err="1" smtClean="0">
                <a:solidFill>
                  <a:schemeClr val="tx2"/>
                </a:solidFill>
              </a:rPr>
              <a:t>c</a:t>
            </a:r>
            <a:r>
              <a:rPr lang="en-US" altLang="ja-JP" dirty="0" smtClean="0">
                <a:solidFill>
                  <a:schemeClr val="tx2"/>
                </a:solidFill>
              </a:rPr>
              <a:t>-bar core state (</a:t>
            </a:r>
            <a:r>
              <a:rPr lang="en-US" altLang="ja-JP" dirty="0" err="1" smtClean="0">
                <a:solidFill>
                  <a:schemeClr val="tx2"/>
                </a:solidFill>
              </a:rPr>
              <a:t>charmonium</a:t>
            </a:r>
            <a:r>
              <a:rPr lang="en-US" altLang="ja-JP" dirty="0" smtClean="0">
                <a:solidFill>
                  <a:schemeClr val="tx2"/>
                </a:solidFill>
              </a:rPr>
              <a:t>) is coupling to  D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0</a:t>
            </a:r>
            <a:r>
              <a:rPr lang="en-US" altLang="ja-JP" dirty="0" smtClean="0">
                <a:solidFill>
                  <a:schemeClr val="tx2"/>
                </a:solidFill>
              </a:rPr>
              <a:t> D*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0</a:t>
            </a:r>
            <a:r>
              <a:rPr lang="en-US" altLang="ja-JP" dirty="0" smtClean="0">
                <a:solidFill>
                  <a:schemeClr val="tx2"/>
                </a:solidFill>
              </a:rPr>
              <a:t>-bar and D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+</a:t>
            </a:r>
            <a:r>
              <a:rPr lang="en-US" altLang="ja-JP" dirty="0" smtClean="0">
                <a:solidFill>
                  <a:schemeClr val="tx2"/>
                </a:solidFill>
              </a:rPr>
              <a:t> D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*- </a:t>
            </a:r>
            <a:r>
              <a:rPr lang="en-US" altLang="ja-JP" dirty="0" smtClean="0">
                <a:solidFill>
                  <a:schemeClr val="tx2"/>
                </a:solidFill>
              </a:rPr>
              <a:t>states</a:t>
            </a:r>
          </a:p>
          <a:p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Effect of the </a:t>
            </a:r>
            <a:r>
              <a:rPr lang="en-US" altLang="ja-JP" dirty="0" err="1" smtClean="0">
                <a:solidFill>
                  <a:schemeClr val="tx2"/>
                </a:solidFill>
              </a:rPr>
              <a:t>isospin</a:t>
            </a:r>
            <a:r>
              <a:rPr lang="en-US" altLang="ja-JP" dirty="0" smtClean="0">
                <a:solidFill>
                  <a:schemeClr val="tx2"/>
                </a:solidFill>
              </a:rPr>
              <a:t> symmetry breaking is introduced by the mass differences between neutral and charged D, D* mesons </a:t>
            </a:r>
            <a:br>
              <a:rPr lang="en-US" altLang="ja-JP" dirty="0" smtClean="0">
                <a:solidFill>
                  <a:schemeClr val="tx2"/>
                </a:solidFill>
              </a:rPr>
            </a:br>
            <a:endParaRPr lang="en-US" altLang="ja-JP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40015" y="274638"/>
            <a:ext cx="7693673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0090"/>
                </a:solidFill>
              </a:rPr>
              <a:t>Coupling between C C-bar core and </a:t>
            </a:r>
            <a:br>
              <a:rPr lang="en-US" altLang="ja-JP" dirty="0" smtClean="0">
                <a:solidFill>
                  <a:srgbClr val="000090"/>
                </a:solidFill>
              </a:rPr>
            </a:br>
            <a:r>
              <a:rPr lang="en-US" altLang="ja-JP" sz="4400" dirty="0" smtClean="0">
                <a:solidFill>
                  <a:srgbClr val="000090"/>
                </a:solidFill>
              </a:rPr>
              <a:t>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4400" dirty="0" smtClean="0">
                <a:solidFill>
                  <a:srgbClr val="000090"/>
                </a:solidFill>
              </a:rPr>
              <a:t> D*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0</a:t>
            </a:r>
            <a:r>
              <a:rPr lang="en-US" altLang="ja-JP" sz="4400" dirty="0" smtClean="0">
                <a:solidFill>
                  <a:srgbClr val="000090"/>
                </a:solidFill>
              </a:rPr>
              <a:t>-bar,  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+</a:t>
            </a:r>
            <a:r>
              <a:rPr lang="en-US" altLang="ja-JP" sz="4400" dirty="0" smtClean="0">
                <a:solidFill>
                  <a:srgbClr val="000090"/>
                </a:solidFill>
              </a:rPr>
              <a:t> D</a:t>
            </a:r>
            <a:r>
              <a:rPr lang="en-US" altLang="ja-JP" sz="4400" baseline="30000" dirty="0" smtClean="0">
                <a:solidFill>
                  <a:srgbClr val="000090"/>
                </a:solidFill>
              </a:rPr>
              <a:t>*-</a:t>
            </a:r>
            <a:endParaRPr lang="ja-JP" altLang="en-US" dirty="0">
              <a:solidFill>
                <a:srgbClr val="000090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621015" y="33147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40015" y="3514635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c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c</a:t>
            </a:r>
            <a:r>
              <a:rPr lang="en-US" altLang="ja-JP" sz="2400" dirty="0" smtClean="0"/>
              <a:t>-bar core</a:t>
            </a:r>
            <a:endParaRPr kumimoji="1" lang="ja-JP" altLang="en-US" sz="2400" dirty="0"/>
          </a:p>
        </p:txBody>
      </p:sp>
      <p:sp>
        <p:nvSpPr>
          <p:cNvPr id="17" name="円/楕円 16"/>
          <p:cNvSpPr/>
          <p:nvPr/>
        </p:nvSpPr>
        <p:spPr>
          <a:xfrm>
            <a:off x="2306815" y="2892424"/>
            <a:ext cx="1371600" cy="838200"/>
          </a:xfrm>
          <a:prstGeom prst="ellipse">
            <a:avLst/>
          </a:prstGeom>
          <a:noFill/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3678415" y="33131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4364215" y="2892424"/>
            <a:ext cx="1371600" cy="838200"/>
          </a:xfrm>
          <a:prstGeom prst="ellipse">
            <a:avLst/>
          </a:prstGeom>
          <a:noFill/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5735815" y="3309936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365730" y="3882379"/>
            <a:ext cx="1312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D*</a:t>
            </a:r>
            <a:r>
              <a:rPr kumimoji="1" lang="en-US" altLang="ja-JP" sz="2400" baseline="30000" dirty="0" smtClean="0"/>
              <a:t>0</a:t>
            </a:r>
            <a:r>
              <a:rPr lang="en-US" altLang="ja-JP" sz="2400" dirty="0" smtClean="0"/>
              <a:t>-bar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64015" y="2430758"/>
            <a:ext cx="478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</a:t>
            </a:r>
            <a:r>
              <a:rPr kumimoji="1" lang="en-US" altLang="ja-JP" sz="2400" baseline="30000" dirty="0" smtClean="0"/>
              <a:t>0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76800" y="2430758"/>
            <a:ext cx="535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76800" y="3882379"/>
            <a:ext cx="61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D*</a:t>
            </a:r>
            <a:r>
              <a:rPr lang="en-US" altLang="ja-JP" sz="2400" baseline="30000" dirty="0" smtClean="0"/>
              <a:t>-</a:t>
            </a:r>
            <a:endParaRPr kumimoji="1" lang="ja-JP" altLang="en-US" sz="2400" dirty="0"/>
          </a:p>
        </p:txBody>
      </p:sp>
      <p:sp>
        <p:nvSpPr>
          <p:cNvPr id="26" name="円/楕円 25"/>
          <p:cNvSpPr/>
          <p:nvPr/>
        </p:nvSpPr>
        <p:spPr>
          <a:xfrm>
            <a:off x="6421615" y="2890836"/>
            <a:ext cx="1371600" cy="838200"/>
          </a:xfrm>
          <a:prstGeom prst="ellipse">
            <a:avLst/>
          </a:prstGeom>
          <a:noFill/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7793215" y="3308348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629400" y="4345632"/>
            <a:ext cx="394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+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086600" y="4344044"/>
            <a:ext cx="833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. . . . .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690</Words>
  <Application>Microsoft Macintosh PowerPoint</Application>
  <PresentationFormat>画面に合わせる (4:3)</PresentationFormat>
  <Paragraphs>130</Paragraphs>
  <Slides>32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4" baseType="lpstr">
      <vt:lpstr>ホワイト</vt:lpstr>
      <vt:lpstr>数式</vt:lpstr>
      <vt:lpstr>Structure of the exotic  heavy mesons</vt:lpstr>
      <vt:lpstr>Contents</vt:lpstr>
      <vt:lpstr>X(3872): experimental status</vt:lpstr>
      <vt:lpstr>B+ → K+ + J/ψ + ππ(π)</vt:lpstr>
      <vt:lpstr>X(3872) : How exotic X(3872) is?</vt:lpstr>
      <vt:lpstr>PowerPoint プレゼンテーション</vt:lpstr>
      <vt:lpstr>PowerPoint プレゼンテーション</vt:lpstr>
      <vt:lpstr>Charmonium D0 D*0-bar,  D+ D*- molecule hybrid</vt:lpstr>
      <vt:lpstr>Coupling between C C-bar core and  D0 D*0-bar,  D+ D*-</vt:lpstr>
      <vt:lpstr>Coupling between C C-bar core,  D0 D*0-bar and D+ D*-</vt:lpstr>
      <vt:lpstr>Coupling between C C-bar core,  D0 D*0-bar and D+ D*-</vt:lpstr>
      <vt:lpstr>Coupling between C C-bar core,  D0 D*0-bar and D+ D*-</vt:lpstr>
      <vt:lpstr>Coupling between C C-bar core,  D0 D*0-bar and D+ D*-</vt:lpstr>
      <vt:lpstr>Numerical results: Mass </vt:lpstr>
      <vt:lpstr>Numerical results: Wavefunction</vt:lpstr>
      <vt:lpstr>Why so large isospin symmetry breaking?</vt:lpstr>
      <vt:lpstr>Numerical results: Wavefunction</vt:lpstr>
      <vt:lpstr>Case of mx = 3868.7 MeV from Neutral B decay data</vt:lpstr>
      <vt:lpstr>Lambda = 0.5 GeV, B.E. = 3.03 MeV</vt:lpstr>
      <vt:lpstr>Energy spectrum</vt:lpstr>
      <vt:lpstr>Numerical results: Energy spectrum</vt:lpstr>
      <vt:lpstr>Numerical results: Energy spectrum</vt:lpstr>
      <vt:lpstr>Interaction between D and D*</vt:lpstr>
      <vt:lpstr>Interaction between  D0 and D*0bar, D+ and D*-</vt:lpstr>
      <vt:lpstr>Numerical results:</vt:lpstr>
      <vt:lpstr>Numerical results: X(3872) components</vt:lpstr>
      <vt:lpstr>Numerical results: X(3872) components</vt:lpstr>
      <vt:lpstr>Numerical results: X(3872) components</vt:lpstr>
      <vt:lpstr>Summary of X(3872)</vt:lpstr>
      <vt:lpstr>Zb</vt:lpstr>
      <vt:lpstr>PowerPoint プレゼンテーション</vt:lpstr>
      <vt:lpstr>PowerPoint プレゼンテーション</vt:lpstr>
    </vt:vector>
  </TitlesOfParts>
  <Company>昭和薬科大学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Hadron Loop Effects on Exotic Charm Mesons</dc:title>
  <dc:creator>瀧澤 誠</dc:creator>
  <cp:lastModifiedBy>瀧澤 誠</cp:lastModifiedBy>
  <cp:revision>109</cp:revision>
  <dcterms:created xsi:type="dcterms:W3CDTF">2010-02-03T04:21:06Z</dcterms:created>
  <dcterms:modified xsi:type="dcterms:W3CDTF">2012-06-22T00:13:23Z</dcterms:modified>
</cp:coreProperties>
</file>